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Hammersmith One"/>
      <p:regular r:id="rId31"/>
    </p:embeddedFont>
    <p:embeddedFont>
      <p:font typeface="Montserrat SemiBold"/>
      <p:regular r:id="rId32"/>
      <p:bold r:id="rId33"/>
      <p:italic r:id="rId34"/>
      <p:boldItalic r:id="rId35"/>
    </p:embeddedFont>
    <p:embeddedFont>
      <p:font typeface="Roboto"/>
      <p:regular r:id="rId36"/>
      <p:bold r:id="rId37"/>
      <p:italic r:id="rId38"/>
      <p:boldItalic r:id="rId39"/>
    </p:embeddedFont>
    <p:embeddedFont>
      <p:font typeface="Montserrat"/>
      <p:regular r:id="rId40"/>
      <p:bold r:id="rId41"/>
      <p:italic r:id="rId42"/>
      <p:boldItalic r:id="rId43"/>
    </p:embeddedFont>
    <p:embeddedFont>
      <p:font typeface="Inter"/>
      <p:regular r:id="rId44"/>
      <p:bold r:id="rId45"/>
    </p:embeddedFont>
    <p:embeddedFont>
      <p:font typeface="Fira Sans Extra Condensed Medium"/>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Inter-regular.fntdata"/><Relationship Id="rId43" Type="http://schemas.openxmlformats.org/officeDocument/2006/relationships/font" Target="fonts/Montserrat-boldItalic.fntdata"/><Relationship Id="rId46" Type="http://schemas.openxmlformats.org/officeDocument/2006/relationships/font" Target="fonts/FiraSansExtraCondensedMedium-regular.fntdata"/><Relationship Id="rId45"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italic.fntdata"/><Relationship Id="rId47" Type="http://schemas.openxmlformats.org/officeDocument/2006/relationships/font" Target="fonts/FiraSansExtraCondensedMedium-bold.fntdata"/><Relationship Id="rId49"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ammersmithOne-regular.fntdata"/><Relationship Id="rId30" Type="http://schemas.openxmlformats.org/officeDocument/2006/relationships/slide" Target="slides/slide26.xml"/><Relationship Id="rId33" Type="http://schemas.openxmlformats.org/officeDocument/2006/relationships/font" Target="fonts/MontserratSemiBold-bold.fntdata"/><Relationship Id="rId32" Type="http://schemas.openxmlformats.org/officeDocument/2006/relationships/font" Target="fonts/MontserratSemiBold-regular.fntdata"/><Relationship Id="rId35" Type="http://schemas.openxmlformats.org/officeDocument/2006/relationships/font" Target="fonts/MontserratSemiBold-boldItalic.fntdata"/><Relationship Id="rId34" Type="http://schemas.openxmlformats.org/officeDocument/2006/relationships/font" Target="fonts/MontserratSemiBold-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332a7837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332a7837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Tingkat Konsumsi </a:t>
            </a:r>
            <a:endParaRPr>
              <a:solidFill>
                <a:schemeClr val="dk1"/>
              </a:solidFill>
            </a:endParaRPr>
          </a:p>
          <a:p>
            <a:pPr indent="0" lvl="0" marL="0" rtl="0" algn="just">
              <a:lnSpc>
                <a:spcPct val="115000"/>
              </a:lnSpc>
              <a:spcBef>
                <a:spcPts val="600"/>
              </a:spcBef>
              <a:spcAft>
                <a:spcPts val="0"/>
              </a:spcAft>
              <a:buClr>
                <a:schemeClr val="dk1"/>
              </a:buClr>
              <a:buSzPts val="1100"/>
              <a:buFont typeface="Arial"/>
              <a:buNone/>
            </a:pPr>
            <a:r>
              <a:rPr lang="en">
                <a:solidFill>
                  <a:srgbClr val="212121"/>
                </a:solidFill>
                <a:highlight>
                  <a:schemeClr val="lt1"/>
                </a:highlight>
              </a:rPr>
              <a:t>Secara keseluruhan, Indeks Harga Konsumen Umum memiliki trend naik dari tahun 2020 dan naik secara signifikan pada bulan November 2020. Sampai sekarang, indeks masih berada pada titik yang tinggi. Hal ini menandakan bahwa konsumsi masyarakat Indonesia meningkat selama pandemi. </a:t>
            </a:r>
            <a:endParaRPr>
              <a:solidFill>
                <a:srgbClr val="212121"/>
              </a:solidFill>
              <a:highlight>
                <a:schemeClr val="lt1"/>
              </a:highlight>
            </a:endParaRPr>
          </a:p>
          <a:p>
            <a:pPr indent="0" lvl="0" marL="0" rtl="0" algn="just">
              <a:lnSpc>
                <a:spcPct val="115000"/>
              </a:lnSpc>
              <a:spcBef>
                <a:spcPts val="600"/>
              </a:spcBef>
              <a:spcAft>
                <a:spcPts val="0"/>
              </a:spcAft>
              <a:buClr>
                <a:schemeClr val="dk1"/>
              </a:buClr>
              <a:buSzPts val="1100"/>
              <a:buFont typeface="Arial"/>
              <a:buNone/>
            </a:pPr>
            <a:r>
              <a:rPr lang="en">
                <a:solidFill>
                  <a:srgbClr val="212121"/>
                </a:solidFill>
                <a:highlight>
                  <a:schemeClr val="lt1"/>
                </a:highlight>
              </a:rPr>
              <a:t>Selanjutnya, melihat dari korelasi antara data indeks harga konsumen dengan data kenaikan kasus aktif COVID-19, korelasi menunjukan nilai yang cukup rendah, artinya hubungan linear antara kedua data tersebut cukup kecil. </a:t>
            </a:r>
            <a:endParaRPr>
              <a:solidFill>
                <a:srgbClr val="212121"/>
              </a:solidFill>
              <a:highlight>
                <a:schemeClr val="lt1"/>
              </a:highlight>
            </a:endParaRPr>
          </a:p>
          <a:p>
            <a:pPr indent="0" lvl="0" marL="0" rtl="0" algn="just">
              <a:lnSpc>
                <a:spcPct val="115000"/>
              </a:lnSpc>
              <a:spcBef>
                <a:spcPts val="600"/>
              </a:spcBef>
              <a:spcAft>
                <a:spcPts val="0"/>
              </a:spcAft>
              <a:buClr>
                <a:schemeClr val="dk1"/>
              </a:buClr>
              <a:buSzPts val="1100"/>
              <a:buFont typeface="Arial"/>
              <a:buNone/>
            </a:pPr>
            <a:r>
              <a:rPr lang="en">
                <a:solidFill>
                  <a:schemeClr val="dk1"/>
                </a:solidFill>
              </a:rPr>
              <a:t>Selanjutnya meninjau dari tingkat per sektor, dari keseluruhan sektor hanya jasa komunikasi yang mengalami penurunan. Sektor lainnya cenderung mengalami peningkatan walaupun tidak sepersis dengan peningkatan pada grafik Indeks harga Konsumen Umum. </a:t>
            </a:r>
            <a:endParaRPr>
              <a:solidFill>
                <a:schemeClr val="dk1"/>
              </a:solidFill>
            </a:endParaRPr>
          </a:p>
          <a:p>
            <a:pPr indent="0" lvl="0" marL="0" rtl="0" algn="just">
              <a:lnSpc>
                <a:spcPct val="115000"/>
              </a:lnSpc>
              <a:spcBef>
                <a:spcPts val="600"/>
              </a:spcBef>
              <a:spcAft>
                <a:spcPts val="0"/>
              </a:spcAft>
              <a:buClr>
                <a:schemeClr val="dk1"/>
              </a:buClr>
              <a:buSzPts val="1100"/>
              <a:buFont typeface="Arial"/>
              <a:buNone/>
            </a:pPr>
            <a:r>
              <a:rPr lang="en">
                <a:solidFill>
                  <a:schemeClr val="dk1"/>
                </a:solidFill>
              </a:rPr>
              <a:t>Melihat dari korelasi setiap sektor dengan Kasus Aktif COVID-19, tidak ada korelasi yang melebihi 0.5 atau kurang dari -0.5. Dapat disimpulkan bahwa terdapat beberapa sektor yang memiliki hubungan linear positif dan juga negatif yang relatif lemah terhadap kasus aktif COVID-19 di Indonesia.</a:t>
            </a:r>
            <a:endParaRPr>
              <a:solidFill>
                <a:srgbClr val="212121"/>
              </a:solidFill>
              <a:highlight>
                <a:schemeClr val="lt1"/>
              </a:highlight>
            </a:endParaRPr>
          </a:p>
          <a:p>
            <a:pPr indent="0" lvl="0" marL="0" rtl="0" algn="just">
              <a:spcBef>
                <a:spcPts val="500"/>
              </a:spcBef>
              <a:spcAft>
                <a:spcPts val="0"/>
              </a:spcAft>
              <a:buClr>
                <a:schemeClr val="dk1"/>
              </a:buClr>
              <a:buSzPts val="1100"/>
              <a:buFont typeface="Arial"/>
              <a:buNone/>
            </a:pPr>
            <a:r>
              <a:rPr lang="en">
                <a:solidFill>
                  <a:schemeClr val="dk1"/>
                </a:solidFill>
              </a:rPr>
              <a:t>Maka dari itu, mayoritas sektor konsumsi meningkat, sehingga dapat disimpulkan bahwa </a:t>
            </a:r>
            <a:r>
              <a:rPr b="1" lang="en">
                <a:solidFill>
                  <a:schemeClr val="dk1"/>
                </a:solidFill>
              </a:rPr>
              <a:t>konsumsi Indonesia meningkat walaupun terjadi Pandemi.</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1600"/>
              </a:spcAft>
              <a:buClr>
                <a:schemeClr val="dk1"/>
              </a:buClr>
              <a:buSzPts val="1100"/>
              <a:buFont typeface="Arial"/>
              <a:buNone/>
            </a:pPr>
            <a:r>
              <a:t/>
            </a:r>
            <a:endParaRPr>
              <a:solidFill>
                <a:srgbClr val="212121"/>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32a7837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332a7837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Investasi</a:t>
            </a:r>
            <a:endParaRPr>
              <a:solidFill>
                <a:schemeClr val="dk1"/>
              </a:solidFill>
            </a:endParaRPr>
          </a:p>
          <a:p>
            <a:pPr indent="0" lvl="0" marL="0" rtl="0" algn="just">
              <a:lnSpc>
                <a:spcPct val="115000"/>
              </a:lnSpc>
              <a:spcBef>
                <a:spcPts val="600"/>
              </a:spcBef>
              <a:spcAft>
                <a:spcPts val="0"/>
              </a:spcAft>
              <a:buClr>
                <a:schemeClr val="dk1"/>
              </a:buClr>
              <a:buSzPts val="1100"/>
              <a:buFont typeface="Arial"/>
              <a:buNone/>
            </a:pPr>
            <a:r>
              <a:rPr lang="en">
                <a:solidFill>
                  <a:srgbClr val="212121"/>
                </a:solidFill>
                <a:highlight>
                  <a:schemeClr val="lt1"/>
                </a:highlight>
              </a:rPr>
              <a:t>Volume saham dan nilai saham terbilang rendah pada awal pandemi, harga Indeks Harga Saham mengalami penurunan yang merosot dari Januari 2020 - Maret 2020 dan terdapat lonjakan yang tinggi pada bulan November 2020, bertepatan dengan peningkatan Kasus Aktif COVID-19. Namun, karena nilai korelasi volume dan nilai saham dengan pandemi rendah, secara keseluruhan data-data tersebut memiliki hubungan linear yang relatif rendah. </a:t>
            </a:r>
            <a:endParaRPr>
              <a:solidFill>
                <a:srgbClr val="212121"/>
              </a:solidFill>
              <a:highlight>
                <a:schemeClr val="lt1"/>
              </a:highlight>
            </a:endParaRPr>
          </a:p>
          <a:p>
            <a:pPr indent="0" lvl="0" marL="0" rtl="0" algn="just">
              <a:lnSpc>
                <a:spcPct val="115000"/>
              </a:lnSpc>
              <a:spcBef>
                <a:spcPts val="600"/>
              </a:spcBef>
              <a:spcAft>
                <a:spcPts val="0"/>
              </a:spcAft>
              <a:buClr>
                <a:schemeClr val="dk1"/>
              </a:buClr>
              <a:buSzPts val="1100"/>
              <a:buFont typeface="Arial"/>
              <a:buNone/>
            </a:pPr>
            <a:r>
              <a:rPr lang="en">
                <a:solidFill>
                  <a:srgbClr val="212121"/>
                </a:solidFill>
                <a:highlight>
                  <a:schemeClr val="lt1"/>
                </a:highlight>
              </a:rPr>
              <a:t>Melihat dari investasi di Indonesia secara sektoral oleh bank, Investasi oleh bank di Indonesia mengalami penurunan. Dari sisi korelasi, tidak terdapat korelasi yang signifikan antara data investasi sektoral oleh bank di Indonesia dengan data kasus aktif COVID-19 di Indonesia. </a:t>
            </a:r>
            <a:endParaRPr>
              <a:solidFill>
                <a:srgbClr val="212121"/>
              </a:solidFill>
              <a:highlight>
                <a:schemeClr val="lt1"/>
              </a:highlight>
            </a:endParaRPr>
          </a:p>
          <a:p>
            <a:pPr indent="0" lvl="0" marL="0" rtl="0" algn="just">
              <a:lnSpc>
                <a:spcPct val="115000"/>
              </a:lnSpc>
              <a:spcBef>
                <a:spcPts val="600"/>
              </a:spcBef>
              <a:spcAft>
                <a:spcPts val="0"/>
              </a:spcAft>
              <a:buClr>
                <a:schemeClr val="dk1"/>
              </a:buClr>
              <a:buSzPts val="1100"/>
              <a:buFont typeface="Arial"/>
              <a:buNone/>
            </a:pPr>
            <a:r>
              <a:rPr lang="en">
                <a:solidFill>
                  <a:srgbClr val="212121"/>
                </a:solidFill>
                <a:highlight>
                  <a:schemeClr val="lt1"/>
                </a:highlight>
              </a:rPr>
              <a:t>Berdasarkan grafik, Bank meningkatkan investasi pada sektor pertambangan. Di sisi lain, terjadi penurunan investasi pada sektor jasa perusahaan dan pengadaan listrik&amp;gas. Untuk sektor lainnya, tidak terjadi peningkatan maupun penurunan investasi oleh bank. </a:t>
            </a:r>
            <a:endParaRPr>
              <a:solidFill>
                <a:srgbClr val="212121"/>
              </a:solidFill>
              <a:highlight>
                <a:schemeClr val="lt1"/>
              </a:highlight>
            </a:endParaRPr>
          </a:p>
          <a:p>
            <a:pPr indent="0" lvl="0" marL="0" rtl="0" algn="just">
              <a:lnSpc>
                <a:spcPct val="115000"/>
              </a:lnSpc>
              <a:spcBef>
                <a:spcPts val="600"/>
              </a:spcBef>
              <a:spcAft>
                <a:spcPts val="0"/>
              </a:spcAft>
              <a:buClr>
                <a:schemeClr val="dk1"/>
              </a:buClr>
              <a:buSzPts val="1100"/>
              <a:buFont typeface="Arial"/>
              <a:buNone/>
            </a:pPr>
            <a:r>
              <a:rPr lang="en">
                <a:solidFill>
                  <a:schemeClr val="dk1"/>
                </a:solidFill>
              </a:rPr>
              <a:t>Maka dari itu, secara keseluruhan, berdasarkan volume, nilai saham, dan investasi bank, dapat disimpulkan bahwa </a:t>
            </a:r>
            <a:r>
              <a:rPr b="1" lang="en">
                <a:solidFill>
                  <a:schemeClr val="dk1"/>
                </a:solidFill>
              </a:rPr>
              <a:t>tingkat investasi Indonesia tidak dipengaruhi secara signifikan oleh kondisi pandemi</a:t>
            </a:r>
            <a:endParaRPr b="1">
              <a:solidFill>
                <a:schemeClr val="dk1"/>
              </a:solidFill>
            </a:endParaRPr>
          </a:p>
          <a:p>
            <a:pPr indent="0" lvl="0" marL="0" rtl="0" algn="just">
              <a:lnSpc>
                <a:spcPct val="115000"/>
              </a:lnSpc>
              <a:spcBef>
                <a:spcPts val="600"/>
              </a:spcBef>
              <a:spcAft>
                <a:spcPts val="500"/>
              </a:spcAft>
              <a:buClr>
                <a:schemeClr val="dk1"/>
              </a:buClr>
              <a:buSzPts val="1100"/>
              <a:buFont typeface="Arial"/>
              <a:buNone/>
            </a:pPr>
            <a:r>
              <a:t/>
            </a:r>
            <a:endParaRPr>
              <a:solidFill>
                <a:srgbClr val="212121"/>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332a7837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332a7837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Government </a:t>
            </a:r>
            <a:endParaRPr>
              <a:solidFill>
                <a:schemeClr val="dk1"/>
              </a:solidFill>
            </a:endParaRPr>
          </a:p>
          <a:p>
            <a:pPr indent="0" lvl="0" marL="76200" marR="38100" rtl="0" algn="just">
              <a:spcBef>
                <a:spcPts val="600"/>
              </a:spcBef>
              <a:spcAft>
                <a:spcPts val="0"/>
              </a:spcAft>
              <a:buClr>
                <a:schemeClr val="dk1"/>
              </a:buClr>
              <a:buSzPts val="1100"/>
              <a:buFont typeface="Arial"/>
              <a:buNone/>
            </a:pPr>
            <a:r>
              <a:rPr lang="en">
                <a:solidFill>
                  <a:srgbClr val="212121"/>
                </a:solidFill>
              </a:rPr>
              <a:t>Terjadi fluktuasi pengeluaran pemerintah dari Agustus 2020 hingga April 2021. Hal yang menarik dari grafik ini adalah bahwa pengeluaran pemerintah tidak sesuai dengan peningkatan Kasus Aktif COVID-19. Nilai korelasi antara kedua data ini juga menunjukan angka yang sangat kecil. Kondisi ini memberikan 2 kemungkinan, yaitu pemerintah tidak berpartisipasi dalam penanggulangan pandemi atau data anggaran pemerintah ini memang tidak diperuntukan untuk penanggulangan pandemi, namun untuk hal lainnya. Oleh karena pemerintah ikut andil dalam penanggulangan pandemi, dapat disimpulkan bahwa </a:t>
            </a:r>
            <a:r>
              <a:rPr b="1" lang="en">
                <a:solidFill>
                  <a:srgbClr val="212121"/>
                </a:solidFill>
              </a:rPr>
              <a:t>data</a:t>
            </a:r>
            <a:r>
              <a:rPr lang="en">
                <a:solidFill>
                  <a:srgbClr val="212121"/>
                </a:solidFill>
              </a:rPr>
              <a:t> </a:t>
            </a:r>
            <a:r>
              <a:rPr b="1" lang="en">
                <a:solidFill>
                  <a:srgbClr val="212121"/>
                </a:solidFill>
              </a:rPr>
              <a:t>anggaran pemerintah ini tidak dikhususkan untuk penanganan COVID-19 di Indonesia.</a:t>
            </a:r>
            <a:endParaRPr>
              <a:solidFill>
                <a:schemeClr val="dk1"/>
              </a:solidFill>
            </a:endParaRPr>
          </a:p>
          <a:p>
            <a:pPr indent="0" lvl="0" marL="0" rtl="0" algn="l">
              <a:spcBef>
                <a:spcPts val="5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Ekspor Impor</a:t>
            </a:r>
            <a:endParaRPr>
              <a:solidFill>
                <a:schemeClr val="dk1"/>
              </a:solidFill>
            </a:endParaRPr>
          </a:p>
          <a:p>
            <a:pPr indent="0" lvl="0" marL="0" rtl="0" algn="just">
              <a:spcBef>
                <a:spcPts val="600"/>
              </a:spcBef>
              <a:spcAft>
                <a:spcPts val="0"/>
              </a:spcAft>
              <a:buClr>
                <a:schemeClr val="dk1"/>
              </a:buClr>
              <a:buSzPts val="1100"/>
              <a:buFont typeface="Arial"/>
              <a:buNone/>
            </a:pPr>
            <a:r>
              <a:rPr lang="en">
                <a:solidFill>
                  <a:srgbClr val="212121"/>
                </a:solidFill>
                <a:highlight>
                  <a:schemeClr val="lt1"/>
                </a:highlight>
              </a:rPr>
              <a:t>Nilai Ekspor dan Impor memiliki kecenderungan trend naik selama pandemi, walau nilai ekspor naik lebih signifikan. Selain itu, Korelasi yang signifikan dengan Kasus Aktif COVID-19 juga tidak ditemukan pada sektor Ekspor maupun Impor. Maka dari itu, dapat disimpulkan bahwa nilai </a:t>
            </a:r>
            <a:r>
              <a:rPr b="1" lang="en">
                <a:solidFill>
                  <a:srgbClr val="212121"/>
                </a:solidFill>
                <a:highlight>
                  <a:schemeClr val="lt1"/>
                </a:highlight>
              </a:rPr>
              <a:t>ekspor impor tidak dipengaruhi secara signifikan oleh pandemi.</a:t>
            </a:r>
            <a:endParaRPr>
              <a:solidFill>
                <a:schemeClr val="dk1"/>
              </a:solidFill>
            </a:endParaRPr>
          </a:p>
          <a:p>
            <a:pPr indent="0" lvl="0" marL="0" rtl="0" algn="l">
              <a:spcBef>
                <a:spcPts val="500"/>
              </a:spcBef>
              <a:spcAft>
                <a:spcPts val="0"/>
              </a:spcAft>
              <a:buClr>
                <a:schemeClr val="dk1"/>
              </a:buClr>
              <a:buSzPts val="1100"/>
              <a:buFont typeface="Arial"/>
              <a:buNone/>
            </a:pPr>
            <a:r>
              <a:t/>
            </a:r>
            <a:endParaRPr>
              <a:solidFill>
                <a:schemeClr val="dk1"/>
              </a:solidFill>
            </a:endParaRPr>
          </a:p>
          <a:p>
            <a:pPr indent="0" lvl="0" marL="0" rtl="0" algn="just">
              <a:spcBef>
                <a:spcPts val="600"/>
              </a:spcBef>
              <a:spcAft>
                <a:spcPts val="5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332a7837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332a7837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rPr lang="en">
                <a:solidFill>
                  <a:srgbClr val="212121"/>
                </a:solidFill>
                <a:highlight>
                  <a:schemeClr val="lt1"/>
                </a:highlight>
              </a:rPr>
              <a:t>Nilai Yields kami dapatkan dari faktor Indeks Harga Konsumen, Total Pinjaman Bank Sektoral, belanja Pemerintah Pusat, Nilai Ekspor, dan juga Impor. Karena seluruh data memiliki skala nilai yang berbeda-beda, kami melakukan normalisasi agar setiap faktor memiliki nilai yang setimbang. </a:t>
            </a:r>
            <a:endParaRPr>
              <a:solidFill>
                <a:srgbClr val="212121"/>
              </a:solidFill>
              <a:highlight>
                <a:schemeClr val="lt1"/>
              </a:highlight>
            </a:endParaRPr>
          </a:p>
          <a:p>
            <a:pPr indent="0" lvl="0" marL="0" rtl="0" algn="just">
              <a:lnSpc>
                <a:spcPct val="115000"/>
              </a:lnSpc>
              <a:spcBef>
                <a:spcPts val="600"/>
              </a:spcBef>
              <a:spcAft>
                <a:spcPts val="0"/>
              </a:spcAft>
              <a:buClr>
                <a:schemeClr val="dk1"/>
              </a:buClr>
              <a:buSzPts val="1100"/>
              <a:buFont typeface="Arial"/>
              <a:buNone/>
            </a:pPr>
            <a:r>
              <a:rPr lang="en">
                <a:solidFill>
                  <a:srgbClr val="212121"/>
                </a:solidFill>
                <a:highlight>
                  <a:schemeClr val="lt1"/>
                </a:highlight>
                <a:latin typeface="Roboto"/>
                <a:ea typeface="Roboto"/>
                <a:cs typeface="Roboto"/>
                <a:sym typeface="Roboto"/>
              </a:rPr>
              <a:t>Bila dilihat secara menyeluruh, ekonomi Indonesia justru meningkat selama masa pandemi ini. Melihat grafik ini, terdapat sedikit kesamaan dengan lonjakan grafik Kasus Aktif COVID-19. Akan tetapi, bila mencermati waktu dimulainya pandemi di Indonesia, pandemi dimulai sejak bulan Maret 2020. Bila kita melihat grafik yields ini sesuai </a:t>
            </a:r>
            <a:r>
              <a:rPr i="1" lang="en">
                <a:solidFill>
                  <a:srgbClr val="212121"/>
                </a:solidFill>
                <a:highlight>
                  <a:schemeClr val="lt1"/>
                </a:highlight>
                <a:latin typeface="Roboto"/>
                <a:ea typeface="Roboto"/>
                <a:cs typeface="Roboto"/>
                <a:sym typeface="Roboto"/>
              </a:rPr>
              <a:t>time frame</a:t>
            </a:r>
            <a:r>
              <a:rPr lang="en">
                <a:solidFill>
                  <a:srgbClr val="212121"/>
                </a:solidFill>
                <a:highlight>
                  <a:schemeClr val="lt1"/>
                </a:highlight>
                <a:latin typeface="Roboto"/>
                <a:ea typeface="Roboto"/>
                <a:cs typeface="Roboto"/>
                <a:sym typeface="Roboto"/>
              </a:rPr>
              <a:t> pandemi (maret 2020-sekarang), </a:t>
            </a:r>
            <a:r>
              <a:rPr b="1" lang="en">
                <a:solidFill>
                  <a:srgbClr val="212121"/>
                </a:solidFill>
                <a:highlight>
                  <a:schemeClr val="lt1"/>
                </a:highlight>
                <a:latin typeface="Roboto"/>
                <a:ea typeface="Roboto"/>
                <a:cs typeface="Roboto"/>
                <a:sym typeface="Roboto"/>
              </a:rPr>
              <a:t>grafik menunjukan kondisi yang fluktuatif</a:t>
            </a:r>
            <a:r>
              <a:rPr lang="en">
                <a:solidFill>
                  <a:srgbClr val="212121"/>
                </a:solidFill>
                <a:highlight>
                  <a:schemeClr val="lt1"/>
                </a:highlight>
                <a:latin typeface="Roboto"/>
                <a:ea typeface="Roboto"/>
                <a:cs typeface="Roboto"/>
                <a:sym typeface="Roboto"/>
              </a:rPr>
              <a:t> karena </a:t>
            </a:r>
            <a:r>
              <a:rPr i="1" lang="en">
                <a:solidFill>
                  <a:srgbClr val="212121"/>
                </a:solidFill>
                <a:highlight>
                  <a:schemeClr val="lt1"/>
                </a:highlight>
                <a:latin typeface="Roboto"/>
                <a:ea typeface="Roboto"/>
                <a:cs typeface="Roboto"/>
                <a:sym typeface="Roboto"/>
              </a:rPr>
              <a:t>variansi</a:t>
            </a:r>
            <a:r>
              <a:rPr lang="en">
                <a:solidFill>
                  <a:srgbClr val="212121"/>
                </a:solidFill>
                <a:highlight>
                  <a:schemeClr val="lt1"/>
                </a:highlight>
                <a:latin typeface="Roboto"/>
                <a:ea typeface="Roboto"/>
                <a:cs typeface="Roboto"/>
                <a:sym typeface="Roboto"/>
              </a:rPr>
              <a:t> grafik sangat besar selama 2020. Hal ini menunjukan bahwa </a:t>
            </a:r>
            <a:r>
              <a:rPr b="1" lang="en">
                <a:solidFill>
                  <a:srgbClr val="212121"/>
                </a:solidFill>
                <a:highlight>
                  <a:schemeClr val="lt1"/>
                </a:highlight>
                <a:latin typeface="Roboto"/>
                <a:ea typeface="Roboto"/>
                <a:cs typeface="Roboto"/>
                <a:sym typeface="Roboto"/>
              </a:rPr>
              <a:t>kondisi perekonomian Indonesia masih tidak stabil </a:t>
            </a:r>
            <a:r>
              <a:rPr lang="en">
                <a:solidFill>
                  <a:srgbClr val="212121"/>
                </a:solidFill>
                <a:highlight>
                  <a:schemeClr val="lt1"/>
                </a:highlight>
                <a:latin typeface="Roboto"/>
                <a:ea typeface="Roboto"/>
                <a:cs typeface="Roboto"/>
                <a:sym typeface="Roboto"/>
              </a:rPr>
              <a:t>pada bulan-bulan tersebut. Memasuki tahun 2021, fluktuasi lebih sedikit. Hal ini menandakan bahwa </a:t>
            </a:r>
            <a:r>
              <a:rPr b="1" lang="en">
                <a:solidFill>
                  <a:srgbClr val="212121"/>
                </a:solidFill>
                <a:highlight>
                  <a:schemeClr val="lt1"/>
                </a:highlight>
                <a:latin typeface="Roboto"/>
                <a:ea typeface="Roboto"/>
                <a:cs typeface="Roboto"/>
                <a:sym typeface="Roboto"/>
              </a:rPr>
              <a:t>perekonomian Indonesia sedang memulih </a:t>
            </a:r>
            <a:r>
              <a:rPr lang="en">
                <a:solidFill>
                  <a:srgbClr val="212121"/>
                </a:solidFill>
                <a:highlight>
                  <a:schemeClr val="lt1"/>
                </a:highlight>
                <a:latin typeface="Roboto"/>
                <a:ea typeface="Roboto"/>
                <a:cs typeface="Roboto"/>
                <a:sym typeface="Roboto"/>
              </a:rPr>
              <a:t>walau tidak konstan membaik, stabil. </a:t>
            </a:r>
            <a:endParaRPr>
              <a:solidFill>
                <a:srgbClr val="212121"/>
              </a:solidFill>
              <a:highlight>
                <a:schemeClr val="lt1"/>
              </a:highlight>
            </a:endParaRPr>
          </a:p>
          <a:p>
            <a:pPr indent="0" lvl="0" marL="0" rtl="0" algn="l">
              <a:spcBef>
                <a:spcPts val="50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600"/>
              </a:spcBef>
              <a:spcAft>
                <a:spcPts val="500"/>
              </a:spcAft>
              <a:buClr>
                <a:schemeClr val="dk1"/>
              </a:buClr>
              <a:buSzPts val="1100"/>
              <a:buFont typeface="Arial"/>
              <a:buNone/>
            </a:pPr>
            <a:r>
              <a:t/>
            </a:r>
            <a:endParaRPr>
              <a:solidFill>
                <a:srgbClr val="21212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332a7837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332a7837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Dengan terjawabnya kondisi perekonomian Indonesia yang sedang dalam proses pemulihan tapi belum stabil,</a:t>
            </a:r>
            <a:endParaRPr sz="1200">
              <a:solidFill>
                <a:schemeClr val="dk1"/>
              </a:solidFill>
            </a:endParaRPr>
          </a:p>
          <a:p>
            <a:pPr indent="0" lvl="0" marL="0" rtl="0" algn="l">
              <a:spcBef>
                <a:spcPts val="1600"/>
              </a:spcBef>
              <a:spcAft>
                <a:spcPts val="0"/>
              </a:spcAft>
              <a:buClr>
                <a:schemeClr val="dk1"/>
              </a:buClr>
              <a:buSzPts val="1100"/>
              <a:buFont typeface="Arial"/>
              <a:buNone/>
            </a:pPr>
            <a:r>
              <a:rPr lang="en" sz="1200">
                <a:solidFill>
                  <a:schemeClr val="dk1"/>
                </a:solidFill>
              </a:rPr>
              <a:t>Kami menganalisis lebih lanjut kunci utama untuk meningkatkan perekonomian Indonesia dengan tujuan untuk menciptakan perekonomian Indonesia yang stabil dan lebih baik lagi kedepannya. </a:t>
            </a:r>
            <a:endParaRPr sz="1200">
              <a:solidFill>
                <a:schemeClr val="dk1"/>
              </a:solidFill>
            </a:endParaRPr>
          </a:p>
          <a:p>
            <a:pPr indent="0" lvl="0" marL="0" rtl="0" algn="l">
              <a:spcBef>
                <a:spcPts val="1600"/>
              </a:spcBef>
              <a:spcAft>
                <a:spcPts val="0"/>
              </a:spcAft>
              <a:buClr>
                <a:schemeClr val="dk1"/>
              </a:buClr>
              <a:buSzPts val="1100"/>
              <a:buFont typeface="Arial"/>
              <a:buNone/>
            </a:pPr>
            <a:r>
              <a:rPr lang="en" sz="1200">
                <a:solidFill>
                  <a:schemeClr val="dk1"/>
                </a:solidFill>
              </a:rPr>
              <a:t>Karena cakupan pembahasan yang sangat luas, kami mengerucuti cakupan analisis pada </a:t>
            </a:r>
            <a:r>
              <a:rPr b="1" lang="en" sz="1200">
                <a:solidFill>
                  <a:schemeClr val="dk1"/>
                </a:solidFill>
              </a:rPr>
              <a:t>DKI Jakarta,</a:t>
            </a:r>
            <a:r>
              <a:rPr lang="en" sz="1200">
                <a:solidFill>
                  <a:schemeClr val="dk1"/>
                </a:solidFill>
              </a:rPr>
              <a:t> karena DKI Jakarta merupakan Ibu Kota Indonesia sehingga menjadikannya cukup kredibel dan sesuai untuk menjadi batasan dari analisis ini.</a:t>
            </a:r>
            <a:endParaRPr sz="1200">
              <a:solidFill>
                <a:schemeClr val="dk1"/>
              </a:solidFill>
            </a:endParaRPr>
          </a:p>
          <a:p>
            <a:pPr indent="0" lvl="0" marL="0" rtl="0" algn="l">
              <a:spcBef>
                <a:spcPts val="1600"/>
              </a:spcBef>
              <a:spcAft>
                <a:spcPts val="0"/>
              </a:spcAft>
              <a:buNone/>
            </a:pPr>
            <a:r>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332a783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332a783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Berdasarkan Kementerian Koordinator Bidang Perekonomian Republik Indonesia, </a:t>
            </a:r>
            <a:r>
              <a:rPr lang="en" sz="1200">
                <a:solidFill>
                  <a:srgbClr val="212529"/>
                </a:solidFill>
                <a:highlight>
                  <a:schemeClr val="lt1"/>
                </a:highlight>
                <a:latin typeface="Roboto"/>
                <a:ea typeface="Roboto"/>
                <a:cs typeface="Roboto"/>
                <a:sym typeface="Roboto"/>
              </a:rPr>
              <a:t>UMKM merupakan pilar terpenting dalam perekonomian Indonesia. Berdasarkan data Kementerian Koperasi dan UKM, jumlah UMKM di Indonesia saat ini mencapai 64,2 juta yang tentunya berkontribusi tinggi terhadap PDB Indonesia.</a:t>
            </a:r>
            <a:r>
              <a:rPr lang="en">
                <a:solidFill>
                  <a:schemeClr val="dk1"/>
                </a:solidFill>
              </a:rPr>
              <a:t> Berdasarkan data ini, dapat disimpulkan </a:t>
            </a:r>
            <a:r>
              <a:rPr lang="en" sz="1200">
                <a:solidFill>
                  <a:schemeClr val="dk1"/>
                </a:solidFill>
                <a:latin typeface="Montserrat"/>
                <a:ea typeface="Montserrat"/>
                <a:cs typeface="Montserrat"/>
                <a:sym typeface="Montserrat"/>
              </a:rPr>
              <a:t>bahwa UMKM merupakan kontributor utama PDB, maka dari itu UMKM adalah sektor yang tepat untuk dikembangkan, sehingga Indonesia, khususnya Jakarta, dapat mencapai tujuan ekonomi yang lebih stabil dan lebih baik lagi.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332a7837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332a7837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Persentase UMKM terhadap GDP : </a:t>
            </a:r>
            <a:endParaRPr sz="12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Berdasarkan data persentase UMKM terhadap PDB, dapat diketahui dampak UMKM pada Ekonomi.  Ternyata, UMKM berkontribusi lebih dari 50% PDB Indonesia selama 10 tahun terakhir. Akan tetapi,</a:t>
            </a:r>
            <a:r>
              <a:rPr b="1" lang="en" sz="1200">
                <a:solidFill>
                  <a:schemeClr val="dk1"/>
                </a:solidFill>
                <a:latin typeface="Montserrat"/>
                <a:ea typeface="Montserrat"/>
                <a:cs typeface="Montserrat"/>
                <a:sym typeface="Montserrat"/>
              </a:rPr>
              <a:t> kontribusi UMKM menurun pada tahun 2020 hingga 22.7% dari tahun sebelumnya</a:t>
            </a:r>
            <a:r>
              <a:rPr lang="en" sz="1200">
                <a:solidFill>
                  <a:schemeClr val="dk1"/>
                </a:solidFill>
                <a:latin typeface="Montserrat"/>
                <a:ea typeface="Montserrat"/>
                <a:cs typeface="Montserrat"/>
                <a:sym typeface="Montserrat"/>
              </a:rPr>
              <a:t>. Hal ini sangat bertepatan dengan mulainya pandemi dan regulasi protokol kesehatan yang berakibat pada menurunnya performa UMKM. </a:t>
            </a:r>
            <a:endParaRPr sz="12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Proporsi Pekerjaan Masyarakat : </a:t>
            </a:r>
            <a:endParaRPr sz="12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Kemudian, melihat dari proporsi jenis pekerjaan masyarakat Jakarta yang terbagi menjadi 3 jenis pekerjaan, yaitu formal, informal, dan lainnya, proporsi pekerjaan informal di Jakarta sangat besar, 46% dari total keseluruhan pekerjaan yang ada, diikuti dengan pekerjaan formal 38.6 %, dan lainnya 15.2 %. Perlu diketahui bahwa UMKM termasuk dalam jenis pekerjaan informal, hal ini menunjukan bahwa Jakarta memiliki tenaga UMKM yang tinggi dan hal ini memperkuat argumen bahwa UMKM sangat berpengaruh dalam menunjang perekonomian Jakarta. </a:t>
            </a:r>
            <a:endParaRPr sz="12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#BACKUP PLAN KALO DITANYA UMKM MENDOMINASI INFORMAL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334040056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334040056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Berikut adalah hasil visualisasi dari data tweet Twitter. Data ini kami dapatkan dengan mengambil tweet user yang mencantumkan kosakata UMKM dan JAKARTA pada tweetnya. Kemudian dari hasil tweet ini kami menentukan menggunakan model sentiment analysis yang kami miliki, untuk menentukan apakah tweet tersebut bersifat neutral, positif, atau pun negatif.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Berdasarkan hasil model kami, didapatkan bahwa sentimen Masyarakat pengguna twitter terhadap UMKM di Jakarta adalah sebagai berikut. Kami mendapatkan bahwa sentimen Netral mendominasi jenis sentimen masyarakat pengguna twitter terhadap UMKM di Jakarta. Selain itu, sentimen positif menempati posisi kedua di 8.6 % dan sentimen negatif pada posisi ketiga dengan 3.2 %.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Dari analisis sentimen ini, dapat disimpulkan bahwa </a:t>
            </a:r>
            <a:r>
              <a:rPr b="1" lang="en">
                <a:solidFill>
                  <a:schemeClr val="dk1"/>
                </a:solidFill>
              </a:rPr>
              <a:t>sentimen masyarakat tidak akan menghambat pengembangan UMKM di DKI Jakarta.</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332a7837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f332a7837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Jumlah UMKM Di Jakarta Berdasarkan Tipe UMKM</a:t>
            </a:r>
            <a:endParaRPr b="1" sz="1200">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Dari data jumlah UMKM di Jakarta, kami mengambil berdasarkan 15 jenis UMKM terbanyak. Didapatkan bahwa UMKM berjenis usaha makanan memiliki jumlah tertinggi dan jauh melebihi jenis UMKM lainnya. Kemudian jenis UMKM lainnya diikuti oleh UMKM berjenis usaha baju, </a:t>
            </a:r>
            <a:r>
              <a:rPr i="1" lang="en">
                <a:solidFill>
                  <a:schemeClr val="dk1"/>
                </a:solidFill>
              </a:rPr>
              <a:t>grocery</a:t>
            </a:r>
            <a:r>
              <a:rPr lang="en">
                <a:solidFill>
                  <a:schemeClr val="dk1"/>
                </a:solidFill>
              </a:rPr>
              <a:t>, dan </a:t>
            </a:r>
            <a:r>
              <a:rPr i="1" lang="en">
                <a:solidFill>
                  <a:schemeClr val="dk1"/>
                </a:solidFill>
              </a:rPr>
              <a:t>home</a:t>
            </a:r>
            <a:r>
              <a:rPr lang="en">
                <a:solidFill>
                  <a:schemeClr val="dk1"/>
                </a:solidFill>
              </a:rPr>
              <a:t> </a:t>
            </a:r>
            <a:r>
              <a:rPr i="1" lang="en">
                <a:solidFill>
                  <a:schemeClr val="dk1"/>
                </a:solidFill>
              </a:rPr>
              <a:t>goods</a:t>
            </a:r>
            <a:r>
              <a:rPr lang="en">
                <a:solidFill>
                  <a:schemeClr val="dk1"/>
                </a:solidFill>
              </a:rPr>
              <a:t>.</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Analisis Penilaian Masyarakat terhadap UMKM </a:t>
            </a:r>
            <a:endParaRPr b="1" sz="1200">
              <a:solidFill>
                <a:schemeClr val="dk1"/>
              </a:solidFill>
            </a:endParaRPr>
          </a:p>
          <a:p>
            <a:pPr indent="0" lvl="0" marL="0" rtl="0" algn="just">
              <a:spcBef>
                <a:spcPts val="0"/>
              </a:spcBef>
              <a:spcAft>
                <a:spcPts val="0"/>
              </a:spcAft>
              <a:buNone/>
            </a:pPr>
            <a:r>
              <a:rPr lang="en">
                <a:solidFill>
                  <a:schemeClr val="dk1"/>
                </a:solidFill>
              </a:rPr>
              <a:t>Dari data penilaian masyarakat terhadap UMKM di Jakarta, bila diurutkan dari skala 0-5 untuk 15 jenis UMKM terbanyak, rating tertinggi dari masyarakat didapati pada UMKM dengan jenis usaha </a:t>
            </a:r>
            <a:r>
              <a:rPr i="1" lang="en">
                <a:solidFill>
                  <a:schemeClr val="dk1"/>
                </a:solidFill>
              </a:rPr>
              <a:t>cafe, supermarket, </a:t>
            </a:r>
            <a:r>
              <a:rPr lang="en">
                <a:solidFill>
                  <a:schemeClr val="dk1"/>
                </a:solidFill>
              </a:rPr>
              <a:t>dan</a:t>
            </a:r>
            <a:r>
              <a:rPr i="1" lang="en">
                <a:solidFill>
                  <a:schemeClr val="dk1"/>
                </a:solidFill>
              </a:rPr>
              <a:t> grocery.</a:t>
            </a:r>
            <a:r>
              <a:rPr lang="en">
                <a:solidFill>
                  <a:schemeClr val="dk1"/>
                </a:solidFill>
              </a:rPr>
              <a:t> Jenis UMKM dengan penilaian tinggi mengartikan ada nya persaingan yang cukup ketat antar UMKM pada jenis UMKM tersebut.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332a7837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f332a7837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Berikut ini adalah heatmap persebaran UMKM UMKM yang ada di Jakarta. Daerah dengan warna merah, berarti daerah tersebut memiliki kepadatan UMKM yang tinggi, untuk warna kuning menengah, dan warna hijau rendah.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Berdasarkan </a:t>
            </a:r>
            <a:r>
              <a:rPr i="1" lang="en">
                <a:solidFill>
                  <a:schemeClr val="dk1"/>
                </a:solidFill>
              </a:rPr>
              <a:t>heatmap </a:t>
            </a:r>
            <a:r>
              <a:rPr lang="en">
                <a:solidFill>
                  <a:schemeClr val="dk1"/>
                </a:solidFill>
              </a:rPr>
              <a:t>keseluruhan dari DKI Jakarta, dapat dilihat bahwa Jakarta Barat adalah kota adm. dengan UMKM terpadat. (dominasi warna merah). Lalu untuk sebagian daerah  dari kota adm.Jakarta Pusat dan Jakarta Selatan juga memiliki tingkat kepadatan UMKM yang cukup tinggi.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Selanjutnya untuk kota adm. Jakarta Utara dan Jakarta Timur memiliki kepadatan UMKM yang rendah, hal ini dikarenakan…..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Untuk dapat merekomendasikan tempat yang tepat untuk mendirikan UMKM di DKI Jakarta, kami melakukan analisis mendalam dari lokasi-lokasi yang ada di DKI Jakarta.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aa14b54a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aa14b54a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33404005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33404005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Berdasarkan data persebaran penduduk Jakarta berdasarkan kecamatan, kami mendapatkan bahwa 10 dari 15 Kecamatan dengan jumlah penduduk terbanyak berada di kota adm. Jakarta Utara dan Jakarta Timur.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Berdasarkan informasi tambahan yang didapat dari heatmap kepadatan UMKM (slide sebelumnya), terlihat bahwa kota adm. Jakarta Utara dan Jakarta Timur memiliki potensi konsumen yang tinggi dan juga memiliki tingkat persaingan antar UMKM yang cukup rendah. Maka dari itu, </a:t>
            </a:r>
            <a:r>
              <a:rPr b="1" lang="en">
                <a:solidFill>
                  <a:schemeClr val="dk1"/>
                </a:solidFill>
              </a:rPr>
              <a:t>kami menyarankan untuk lebih mempertimbangkan Jakarta Utara dan Jakarta Timur sebagai lokasi untuk mendirikan UMKM, karena pada daerah ini terdapat banyak konsumen tetapi jumlah pesaingnya relatif sedikit.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f332a7837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f332a7837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Berdasarkan </a:t>
            </a:r>
            <a:r>
              <a:rPr i="1" lang="en">
                <a:solidFill>
                  <a:schemeClr val="dk1"/>
                </a:solidFill>
              </a:rPr>
              <a:t>heatmap </a:t>
            </a:r>
            <a:r>
              <a:rPr lang="en">
                <a:solidFill>
                  <a:schemeClr val="dk1"/>
                </a:solidFill>
              </a:rPr>
              <a:t>per tipe di samping, didapati bahwa toko makanan dan clothing terhitung padat seperti </a:t>
            </a:r>
            <a:r>
              <a:rPr i="1" lang="en">
                <a:solidFill>
                  <a:schemeClr val="dk1"/>
                </a:solidFill>
              </a:rPr>
              <a:t>heatmap</a:t>
            </a:r>
            <a:r>
              <a:rPr lang="en">
                <a:solidFill>
                  <a:schemeClr val="dk1"/>
                </a:solidFill>
              </a:rPr>
              <a:t> keseluruhan.</a:t>
            </a:r>
            <a:endParaRPr>
              <a:solidFill>
                <a:schemeClr val="dk1"/>
              </a:solidFill>
            </a:endParaRPr>
          </a:p>
          <a:p>
            <a:pPr indent="0" lvl="0" marL="0" rtl="0" algn="just">
              <a:spcBef>
                <a:spcPts val="0"/>
              </a:spcBef>
              <a:spcAft>
                <a:spcPts val="0"/>
              </a:spcAft>
              <a:buClr>
                <a:schemeClr val="dk1"/>
              </a:buClr>
              <a:buSzPts val="1100"/>
              <a:buFont typeface="Arial"/>
              <a:buNone/>
            </a:pPr>
            <a:r>
              <a:rPr i="1" lang="en">
                <a:solidFill>
                  <a:schemeClr val="dk1"/>
                </a:solidFill>
              </a:rPr>
              <a:t>Home good store, cafe, </a:t>
            </a:r>
            <a:r>
              <a:rPr lang="en">
                <a:solidFill>
                  <a:schemeClr val="dk1"/>
                </a:solidFill>
              </a:rPr>
              <a:t>dan</a:t>
            </a:r>
            <a:r>
              <a:rPr i="1" lang="en">
                <a:solidFill>
                  <a:schemeClr val="dk1"/>
                </a:solidFill>
              </a:rPr>
              <a:t> electronic</a:t>
            </a:r>
            <a:r>
              <a:rPr lang="en">
                <a:solidFill>
                  <a:schemeClr val="dk1"/>
                </a:solidFill>
              </a:rPr>
              <a:t> memiliki kepadatan yang cenderung ke tengah dan bagian kanan tidak sepadat sebelumnya. Dan untuk tipe-tipe lain, persebaran UMKM tidak sepadat </a:t>
            </a:r>
            <a:r>
              <a:rPr i="1" lang="en">
                <a:solidFill>
                  <a:schemeClr val="dk1"/>
                </a:solidFill>
              </a:rPr>
              <a:t>heatmap</a:t>
            </a:r>
            <a:r>
              <a:rPr lang="en">
                <a:solidFill>
                  <a:schemeClr val="dk1"/>
                </a:solidFill>
              </a:rPr>
              <a:t> keseluruhan. </a:t>
            </a:r>
            <a:r>
              <a:rPr b="1" lang="en">
                <a:solidFill>
                  <a:schemeClr val="dk1"/>
                </a:solidFill>
              </a:rPr>
              <a:t>Kami merekomendasikan untuk membangun </a:t>
            </a:r>
            <a:r>
              <a:rPr b="1" i="1" lang="en">
                <a:solidFill>
                  <a:schemeClr val="dk1"/>
                </a:solidFill>
              </a:rPr>
              <a:t>Home good store, Cafe, Grocery, Electronic, Convenience Store, Health </a:t>
            </a:r>
            <a:r>
              <a:rPr b="1" lang="en">
                <a:solidFill>
                  <a:schemeClr val="dk1"/>
                </a:solidFill>
              </a:rPr>
              <a:t>di kota Jakarta Utara dan Jakarta Timur.</a:t>
            </a:r>
            <a:endParaRPr b="1">
              <a:solidFill>
                <a:schemeClr val="dk1"/>
              </a:solidFill>
            </a:endParaRPr>
          </a:p>
          <a:p>
            <a:pPr indent="0" lvl="0" marL="0" rtl="0" algn="just">
              <a:spcBef>
                <a:spcPts val="0"/>
              </a:spcBef>
              <a:spcAft>
                <a:spcPts val="0"/>
              </a:spcAft>
              <a:buClr>
                <a:schemeClr val="dk1"/>
              </a:buClr>
              <a:buSzPts val="1100"/>
              <a:buFont typeface="Arial"/>
              <a:buNone/>
            </a:pPr>
            <a:r>
              <a:t/>
            </a:r>
            <a:endParaRPr b="1">
              <a:solidFill>
                <a:schemeClr val="dk1"/>
              </a:solidFill>
            </a:endParaRPr>
          </a:p>
          <a:p>
            <a:pPr indent="0" lvl="0" marL="0" rtl="0" algn="just">
              <a:spcBef>
                <a:spcPts val="0"/>
              </a:spcBef>
              <a:spcAft>
                <a:spcPts val="0"/>
              </a:spcAft>
              <a:buNone/>
            </a:pPr>
            <a:r>
              <a:rPr lang="en">
                <a:solidFill>
                  <a:schemeClr val="dk1"/>
                </a:solidFill>
              </a:rPr>
              <a:t>List 5 UMKM terbaik berdasarkan jumlah persaingan (antar jenis UMKM yang sama) dan kepadatan UMKM yang sudah ada:</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Home good store, cafe, grocery, electronic, convenience store, dan health.</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faa14b54a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faa14b54a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Dari hasil analisis menggunakan analisis berdasarkan jenis UMKM dan berdasarkan lokasi, didapat bahwa tipe UMKM yang optimal untuk didirikan di Jakarta adalah Home good store, Convenience Store, dan Health</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334040056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f334040056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Masyarakat</a:t>
            </a:r>
            <a:endParaRPr b="1">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Kami merekomendasikan masyarakat untuk mempertimbangkan membuka UMKM di Jakarta. Berdasarkan analisis ini, kami merekomendasikan tipe-tipe UMKM seperti : </a:t>
            </a:r>
            <a:r>
              <a:rPr b="1" i="1" lang="en">
                <a:solidFill>
                  <a:schemeClr val="dk1"/>
                </a:solidFill>
              </a:rPr>
              <a:t>clothing, home good store</a:t>
            </a:r>
            <a:r>
              <a:rPr b="1" lang="en">
                <a:solidFill>
                  <a:schemeClr val="dk1"/>
                </a:solidFill>
              </a:rPr>
              <a:t>, cafe dan </a:t>
            </a:r>
            <a:r>
              <a:rPr b="1" i="1" lang="en">
                <a:solidFill>
                  <a:schemeClr val="dk1"/>
                </a:solidFill>
              </a:rPr>
              <a:t>electronics</a:t>
            </a:r>
            <a:r>
              <a:rPr b="1" lang="en">
                <a:solidFill>
                  <a:schemeClr val="dk1"/>
                </a:solidFill>
              </a:rPr>
              <a:t>. </a:t>
            </a:r>
            <a:r>
              <a:rPr lang="en">
                <a:solidFill>
                  <a:schemeClr val="dk1"/>
                </a:solidFill>
              </a:rPr>
              <a:t>Perlu dipertimbangkan juga lokasi membangun UMKM dengan rekomendasi kami adalah : </a:t>
            </a:r>
            <a:r>
              <a:rPr b="1" lang="en">
                <a:solidFill>
                  <a:schemeClr val="dk1"/>
                </a:solidFill>
              </a:rPr>
              <a:t>Jakarta Utara dan Jakarta Timur. </a:t>
            </a:r>
            <a:r>
              <a:rPr lang="en">
                <a:solidFill>
                  <a:schemeClr val="dk1"/>
                </a:solidFill>
              </a:rPr>
              <a:t>Tidak perlu untuk khawatir dengan sentimen masyarakat terhadap UMKM karena sebagian besar sentimen masyarakat adalah </a:t>
            </a:r>
            <a:r>
              <a:rPr b="1" lang="en">
                <a:solidFill>
                  <a:schemeClr val="dk1"/>
                </a:solidFill>
              </a:rPr>
              <a:t>Netral terhadap </a:t>
            </a:r>
            <a:r>
              <a:rPr lang="en">
                <a:solidFill>
                  <a:schemeClr val="dk1"/>
                </a:solidFill>
              </a:rPr>
              <a:t>UMKM di DKI Jakarta.</a:t>
            </a:r>
            <a:r>
              <a:rPr b="1" lang="en">
                <a:solidFill>
                  <a:schemeClr val="dk1"/>
                </a:solidFill>
              </a:rPr>
              <a:t> </a:t>
            </a:r>
            <a:endParaRPr b="1">
              <a:solidFill>
                <a:schemeClr val="dk1"/>
              </a:solidFill>
            </a:endParaRPr>
          </a:p>
          <a:p>
            <a:pPr indent="0" lvl="0" marL="0" rtl="0" algn="just">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Untuk Pemerintah</a:t>
            </a:r>
            <a:endParaRPr b="1" sz="1200">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UMKM adalah kunci utama meningkatkan perekonomian Indonesia. Melihat hal ini, kami menyarankan pemerintah untuk fokus pada pengembangan UMKM, terutama di DKI Jakarta. Untuk lokasi yang lebih spesifik, kami menyarankan pemerintah untuk membangun dan meningkatkan minat masyarakat untuk mendirikan UMKM di kota adm. </a:t>
            </a:r>
            <a:r>
              <a:rPr b="1" lang="en">
                <a:solidFill>
                  <a:schemeClr val="dk1"/>
                </a:solidFill>
              </a:rPr>
              <a:t>Jakarta Utara dan Jakarta Timur. </a:t>
            </a:r>
            <a:r>
              <a:rPr lang="en">
                <a:solidFill>
                  <a:schemeClr val="dk1"/>
                </a:solidFill>
              </a:rPr>
              <a:t>Tentunya agar UMKM di daerah ini dapat berkembang, dan meningkatkan perekonomian DKI Jakarta, terlebih Indonesia.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Dengan kondisi ekonomi Indonesia yang kini sedang menuju kondisi stabil dan membaik, saat ini adalah momen yang paling tepat untuk kembali bangkit membangun perekonomian Indonesia.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334040056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334040056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Bikin QR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a9fa940987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a9fa94098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3BA3"/>
              </a:buClr>
              <a:buSzPts val="1400"/>
              <a:buFont typeface="Montserrat"/>
              <a:buChar char="●"/>
            </a:pPr>
            <a:r>
              <a:rPr lang="en" sz="1400">
                <a:solidFill>
                  <a:schemeClr val="dk1"/>
                </a:solidFill>
                <a:latin typeface="Montserrat"/>
                <a:ea typeface="Montserrat"/>
                <a:cs typeface="Montserrat"/>
                <a:sym typeface="Montserrat"/>
              </a:rPr>
              <a:t>Memaksimalkan penggunaan metode NER dalam mengidentifikasi lokasi Tweet yang berkaitan dengan UMKM dan Jakarta. </a:t>
            </a:r>
            <a:endParaRPr sz="14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Memperluas dan memperbanyak informasi mengenai sentiment masyarakat terkait UMKM di Jakarta, dengan mengambil informasi melalui platform sosial media lainnya, ataupun survey oleh pemerintah Jakarta.</a:t>
            </a:r>
            <a:endParaRPr sz="14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Membuat model klasifikasi yang memberikan label “rekomendasi” atau “tidak” pada tipe UMKM yang ada.</a:t>
            </a:r>
            <a:endParaRPr sz="14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Meningkatkan interface dari tableau agar lebih interaktif dengan user yang menginginkan informasi terkait UMKM di Jakarta</a:t>
            </a:r>
            <a:endParaRPr sz="14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Menggunakan visualisasi peta yang real time untuk memberikan informasi yang lebih luas dan bermanfaat kepada user. </a:t>
            </a:r>
            <a:endParaRPr sz="1400">
              <a:solidFill>
                <a:schemeClr val="dk1"/>
              </a:solidFill>
              <a:latin typeface="Montserrat"/>
              <a:ea typeface="Montserrat"/>
              <a:cs typeface="Montserrat"/>
              <a:sym typeface="Montserrat"/>
            </a:endParaRPr>
          </a:p>
          <a:p>
            <a:pPr indent="0" lvl="0" marL="457200" rtl="0" algn="l">
              <a:lnSpc>
                <a:spcPct val="115000"/>
              </a:lnSpc>
              <a:spcBef>
                <a:spcPts val="1600"/>
              </a:spcBef>
              <a:spcAft>
                <a:spcPts val="0"/>
              </a:spcAft>
              <a:buNone/>
            </a:pPr>
            <a:r>
              <a:t/>
            </a:r>
            <a:endParaRPr/>
          </a:p>
          <a:p>
            <a:pPr indent="-317500" lvl="0" marL="457200" rtl="0" algn="l">
              <a:lnSpc>
                <a:spcPct val="115000"/>
              </a:lnSpc>
              <a:spcBef>
                <a:spcPts val="1600"/>
              </a:spcBef>
              <a:spcAft>
                <a:spcPts val="0"/>
              </a:spcAft>
              <a:buClr>
                <a:srgbClr val="003BA3"/>
              </a:buClr>
              <a:buSzPts val="1400"/>
              <a:buFont typeface="Montserrat"/>
              <a:buChar char="●"/>
            </a:pPr>
            <a:r>
              <a:rPr lang="en" sz="1400">
                <a:solidFill>
                  <a:schemeClr val="dk1"/>
                </a:solidFill>
                <a:latin typeface="Montserrat"/>
                <a:ea typeface="Montserrat"/>
                <a:cs typeface="Montserrat"/>
                <a:sym typeface="Montserrat"/>
              </a:rPr>
              <a:t>Menciptakan recommender system terkait strategic placement UMKM di Jakarta</a:t>
            </a:r>
            <a:endParaRPr sz="14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003BA3"/>
              </a:buClr>
              <a:buSzPts val="1400"/>
              <a:buFont typeface="Montserrat"/>
              <a:buChar char="●"/>
            </a:pPr>
            <a:r>
              <a:rPr lang="en" sz="1400">
                <a:solidFill>
                  <a:schemeClr val="dk1"/>
                </a:solidFill>
                <a:latin typeface="Montserrat"/>
                <a:ea typeface="Montserrat"/>
                <a:cs typeface="Montserrat"/>
                <a:sym typeface="Montserrat"/>
              </a:rPr>
              <a:t>Menciptakan dashboard realtime terkait level sentimen masyarakat untuk setiap daerah di Jakarta. </a:t>
            </a:r>
            <a:endParaRPr sz="14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003BA3"/>
              </a:buClr>
              <a:buSzPts val="1400"/>
              <a:buFont typeface="Montserrat"/>
              <a:buChar char="●"/>
            </a:pPr>
            <a:r>
              <a:rPr lang="en" sz="1400">
                <a:solidFill>
                  <a:schemeClr val="dk1"/>
                </a:solidFill>
                <a:latin typeface="Montserrat"/>
                <a:ea typeface="Montserrat"/>
                <a:cs typeface="Montserrat"/>
                <a:sym typeface="Montserrat"/>
              </a:rPr>
              <a:t>Membuat aplikasi UMKM di Jakarta yang memberikan insight terkait lokasi strategis pendirian UMKM, level sentimen masyarakat tiap bagian daerah, tingkat minat dan potensi pada jenis UMKM tertentu, dan juga informasi terkini mengenai setiap UMKM di Jakarta</a:t>
            </a:r>
            <a:endParaRPr sz="1400">
              <a:solidFill>
                <a:schemeClr val="dk1"/>
              </a:solidFill>
              <a:latin typeface="Montserrat"/>
              <a:ea typeface="Montserrat"/>
              <a:cs typeface="Montserrat"/>
              <a:sym typeface="Montserrat"/>
            </a:endParaRPr>
          </a:p>
          <a:p>
            <a:pPr indent="0" lvl="0" marL="457200" rtl="0" algn="l">
              <a:lnSpc>
                <a:spcPct val="115000"/>
              </a:lnSpc>
              <a:spcBef>
                <a:spcPts val="1600"/>
              </a:spcBef>
              <a:spcAft>
                <a:spcPts val="160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f334040056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f334040056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9fa940987_3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9fa940987_3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7a97d261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7a97d261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Kasih bold</a:t>
            </a:r>
            <a:endParaRPr b="1"/>
          </a:p>
          <a:p>
            <a:pPr indent="0" lvl="0" marL="0" rtl="0" algn="l">
              <a:spcBef>
                <a:spcPts val="1600"/>
              </a:spcBef>
              <a:spcAft>
                <a:spcPts val="1600"/>
              </a:spcAft>
              <a:buClr>
                <a:schemeClr val="dk1"/>
              </a:buClr>
              <a:buSzPts val="1100"/>
              <a:buFont typeface="Arial"/>
              <a:buNone/>
            </a:pPr>
            <a:r>
              <a:rPr lang="en"/>
              <a:t>Apakah kalian menyadari bahwa pandemi COVID-19 yang muncul pada awal tahun 2020 menimbulkan keterpurukan ekonomi dunia, khususnya Indonesia? Tentu, sudah sepatutnya disadari sebab pandemi COVID-19 sudah berlangsung hampir 2 tahun lamanya. Kita semua ketahui bahwa pemahaman kondisi ekonomi Indonesia saat ini diperlukan demi menunjang kemajuan Indonesia ke depannya. Hal inilah yang melatarbelakangi project kami, dimana pada project ini, kami berfokus pada analisis perkembangan sektor UMKM sebagai salah satu kunci utama perekonomian Indonesia.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9469d1f4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9469d1f4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Bikin kotak2 disemua slide aja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7a97d261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7a97d261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6850" lvl="0" marL="228600" rtl="0" algn="l">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Kasus Aktif COVID-19 (covid.jakarta.go.id)</a:t>
            </a:r>
            <a:endParaRPr sz="1300">
              <a:solidFill>
                <a:schemeClr val="dk1"/>
              </a:solidFill>
              <a:latin typeface="Montserrat"/>
              <a:ea typeface="Montserrat"/>
              <a:cs typeface="Montserrat"/>
              <a:sym typeface="Montserrat"/>
            </a:endParaRPr>
          </a:p>
          <a:p>
            <a:pPr indent="-196850" lvl="0" marL="228600" rtl="0" algn="l">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Konsumsi (C) : Indeks Harga Konsumen (Badan Pusat Statistik)</a:t>
            </a:r>
            <a:endParaRPr sz="1300">
              <a:solidFill>
                <a:schemeClr val="dk1"/>
              </a:solidFill>
              <a:latin typeface="Montserrat"/>
              <a:ea typeface="Montserrat"/>
              <a:cs typeface="Montserrat"/>
              <a:sym typeface="Montserrat"/>
            </a:endParaRPr>
          </a:p>
          <a:p>
            <a:pPr indent="-196850" lvl="0" marL="228600" rtl="0" algn="l">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Investasi (I) : Indeks Bursa Saham dan Tingkat Pinjaman Bank (</a:t>
            </a:r>
            <a:r>
              <a:rPr lang="en" sz="1250">
                <a:solidFill>
                  <a:schemeClr val="dk1"/>
                </a:solidFill>
                <a:latin typeface="Montserrat"/>
                <a:ea typeface="Montserrat"/>
                <a:cs typeface="Montserrat"/>
                <a:sym typeface="Montserrat"/>
              </a:rPr>
              <a:t>Badan Pusat Statistik</a:t>
            </a:r>
            <a:r>
              <a:rPr lang="en" sz="1300">
                <a:solidFill>
                  <a:schemeClr val="dk1"/>
                </a:solidFill>
                <a:latin typeface="Montserrat"/>
                <a:ea typeface="Montserrat"/>
                <a:cs typeface="Montserrat"/>
                <a:sym typeface="Montserrat"/>
              </a:rPr>
              <a:t>)</a:t>
            </a:r>
            <a:endParaRPr sz="1300">
              <a:solidFill>
                <a:schemeClr val="dk1"/>
              </a:solidFill>
              <a:latin typeface="Montserrat"/>
              <a:ea typeface="Montserrat"/>
              <a:cs typeface="Montserrat"/>
              <a:sym typeface="Montserrat"/>
            </a:endParaRPr>
          </a:p>
          <a:p>
            <a:pPr indent="-196850" lvl="0" marL="228600" rtl="0" algn="l">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Pemerintah (G) :  Belanjaan Pemerintah Pusat (Kementerian Keuangan)</a:t>
            </a:r>
            <a:endParaRPr sz="1300">
              <a:solidFill>
                <a:schemeClr val="dk1"/>
              </a:solidFill>
              <a:latin typeface="Montserrat"/>
              <a:ea typeface="Montserrat"/>
              <a:cs typeface="Montserrat"/>
              <a:sym typeface="Montserrat"/>
            </a:endParaRPr>
          </a:p>
          <a:p>
            <a:pPr indent="-196850" lvl="0" marL="228600" rtl="0" algn="l">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Ekspor dan Impor (X-IM) : Nilai Ekspor Impor (Badan Pusat Statistik)</a:t>
            </a:r>
            <a:endParaRPr sz="1300">
              <a:solidFill>
                <a:schemeClr val="dk1"/>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t/>
            </a:r>
            <a:endParaRPr sz="1300">
              <a:solidFill>
                <a:schemeClr val="dk1"/>
              </a:solidFill>
            </a:endParaRPr>
          </a:p>
          <a:p>
            <a:pPr indent="0" lvl="0" marL="0" rtl="0" algn="l">
              <a:spcBef>
                <a:spcPts val="1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7485fbaa2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7485fbaa2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7a97d261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7a97d26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Clr>
                <a:schemeClr val="dk1"/>
              </a:buClr>
              <a:buSzPts val="1100"/>
              <a:buFont typeface="Arial"/>
              <a:buNone/>
            </a:pPr>
            <a:r>
              <a:rPr lang="en" sz="1300">
                <a:solidFill>
                  <a:schemeClr val="dk1"/>
                </a:solidFill>
                <a:latin typeface="Montserrat"/>
                <a:ea typeface="Montserrat"/>
                <a:cs typeface="Montserrat"/>
                <a:sym typeface="Montserrat"/>
              </a:rPr>
              <a:t>Perekonomian menjadi parameter penentu kondisi sebuah negara. Dengan munculnya pandemi di awal tahun 2020, perekonomian negara di seluruh dunia mendapatkan imbasnya, termasuk dengan Indonesia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332a783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332a783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Untuk menganalisis perekonomian Indonesia, kami menggunakan pendekatan Makroekonomi dengan Indonesia sebagai Open Economy. Model makroekonomi yang digunakan adalah : </a:t>
            </a:r>
            <a:r>
              <a:rPr b="1" lang="en" sz="1200">
                <a:solidFill>
                  <a:schemeClr val="dk1"/>
                </a:solidFill>
                <a:latin typeface="Montserrat"/>
                <a:ea typeface="Montserrat"/>
                <a:cs typeface="Montserrat"/>
                <a:sym typeface="Montserrat"/>
              </a:rPr>
              <a:t>Y = C + I + G + X - IM </a:t>
            </a:r>
            <a:endParaRPr>
              <a:solidFill>
                <a:schemeClr val="dk1"/>
              </a:solidFill>
            </a:endParaRPr>
          </a:p>
          <a:p>
            <a:pPr indent="0" lvl="0" marL="0" rtl="0" algn="just">
              <a:spcBef>
                <a:spcPts val="1600"/>
              </a:spcBef>
              <a:spcAft>
                <a:spcPts val="0"/>
              </a:spcAft>
              <a:buClr>
                <a:schemeClr val="dk1"/>
              </a:buClr>
              <a:buSzPts val="1100"/>
              <a:buFont typeface="Arial"/>
              <a:buNone/>
            </a:pPr>
            <a:r>
              <a:rPr lang="en">
                <a:solidFill>
                  <a:schemeClr val="dk1"/>
                </a:solidFill>
              </a:rPr>
              <a:t>Dengan faktor </a:t>
            </a:r>
            <a:r>
              <a:rPr b="1" lang="en">
                <a:solidFill>
                  <a:schemeClr val="dk1"/>
                </a:solidFill>
              </a:rPr>
              <a:t>C</a:t>
            </a:r>
            <a:r>
              <a:rPr lang="en">
                <a:solidFill>
                  <a:schemeClr val="dk1"/>
                </a:solidFill>
              </a:rPr>
              <a:t> adalah </a:t>
            </a:r>
            <a:r>
              <a:rPr b="1" lang="en">
                <a:solidFill>
                  <a:schemeClr val="dk1"/>
                </a:solidFill>
              </a:rPr>
              <a:t>tingkat konsumsi masyarakat</a:t>
            </a:r>
            <a:r>
              <a:rPr lang="en">
                <a:solidFill>
                  <a:schemeClr val="dk1"/>
                </a:solidFill>
              </a:rPr>
              <a:t>, </a:t>
            </a:r>
            <a:r>
              <a:rPr b="1" lang="en">
                <a:solidFill>
                  <a:schemeClr val="dk1"/>
                </a:solidFill>
              </a:rPr>
              <a:t>I</a:t>
            </a:r>
            <a:r>
              <a:rPr lang="en">
                <a:solidFill>
                  <a:schemeClr val="dk1"/>
                </a:solidFill>
              </a:rPr>
              <a:t> adalah tingkat </a:t>
            </a:r>
            <a:r>
              <a:rPr b="1" lang="en">
                <a:solidFill>
                  <a:schemeClr val="dk1"/>
                </a:solidFill>
              </a:rPr>
              <a:t>Investasi</a:t>
            </a:r>
            <a:r>
              <a:rPr lang="en">
                <a:solidFill>
                  <a:schemeClr val="dk1"/>
                </a:solidFill>
              </a:rPr>
              <a:t>, </a:t>
            </a:r>
            <a:r>
              <a:rPr b="1" lang="en">
                <a:solidFill>
                  <a:schemeClr val="dk1"/>
                </a:solidFill>
              </a:rPr>
              <a:t>G</a:t>
            </a:r>
            <a:r>
              <a:rPr lang="en">
                <a:solidFill>
                  <a:schemeClr val="dk1"/>
                </a:solidFill>
              </a:rPr>
              <a:t> adalah </a:t>
            </a:r>
            <a:r>
              <a:rPr b="1" lang="en">
                <a:solidFill>
                  <a:schemeClr val="dk1"/>
                </a:solidFill>
              </a:rPr>
              <a:t>pengeluaran pemerintah</a:t>
            </a:r>
            <a:r>
              <a:rPr lang="en">
                <a:solidFill>
                  <a:schemeClr val="dk1"/>
                </a:solidFill>
              </a:rPr>
              <a:t>, </a:t>
            </a:r>
            <a:r>
              <a:rPr b="1" lang="en">
                <a:solidFill>
                  <a:schemeClr val="dk1"/>
                </a:solidFill>
              </a:rPr>
              <a:t>X</a:t>
            </a:r>
            <a:r>
              <a:rPr lang="en">
                <a:solidFill>
                  <a:schemeClr val="dk1"/>
                </a:solidFill>
              </a:rPr>
              <a:t> adalah </a:t>
            </a:r>
            <a:r>
              <a:rPr b="1" lang="en">
                <a:solidFill>
                  <a:schemeClr val="dk1"/>
                </a:solidFill>
              </a:rPr>
              <a:t>ekspor</a:t>
            </a:r>
            <a:r>
              <a:rPr lang="en">
                <a:solidFill>
                  <a:schemeClr val="dk1"/>
                </a:solidFill>
              </a:rPr>
              <a:t>, dan </a:t>
            </a:r>
            <a:r>
              <a:rPr b="1" lang="en">
                <a:solidFill>
                  <a:schemeClr val="dk1"/>
                </a:solidFill>
              </a:rPr>
              <a:t>IM</a:t>
            </a:r>
            <a:r>
              <a:rPr lang="en">
                <a:solidFill>
                  <a:schemeClr val="dk1"/>
                </a:solidFill>
              </a:rPr>
              <a:t> adalah </a:t>
            </a:r>
            <a:r>
              <a:rPr b="1" lang="en">
                <a:solidFill>
                  <a:schemeClr val="dk1"/>
                </a:solidFill>
              </a:rPr>
              <a:t>Impor</a:t>
            </a:r>
            <a:r>
              <a:rPr lang="en">
                <a:solidFill>
                  <a:schemeClr val="dk1"/>
                </a:solidFill>
              </a:rPr>
              <a:t>. </a:t>
            </a:r>
            <a:r>
              <a:rPr b="1" lang="en">
                <a:solidFill>
                  <a:schemeClr val="dk1"/>
                </a:solidFill>
              </a:rPr>
              <a:t>Y</a:t>
            </a:r>
            <a:r>
              <a:rPr lang="en">
                <a:solidFill>
                  <a:schemeClr val="dk1"/>
                </a:solidFill>
              </a:rPr>
              <a:t> adalah </a:t>
            </a:r>
            <a:r>
              <a:rPr b="1" i="1" lang="en">
                <a:solidFill>
                  <a:schemeClr val="dk1"/>
                </a:solidFill>
              </a:rPr>
              <a:t>yields</a:t>
            </a:r>
            <a:r>
              <a:rPr b="1" lang="en">
                <a:solidFill>
                  <a:schemeClr val="dk1"/>
                </a:solidFill>
              </a:rPr>
              <a:t> </a:t>
            </a:r>
            <a:r>
              <a:rPr lang="en">
                <a:solidFill>
                  <a:schemeClr val="dk1"/>
                </a:solidFill>
              </a:rPr>
              <a:t>yang dapat merepresentasikan kondisi ekonomi. </a:t>
            </a:r>
            <a:endParaRPr>
              <a:solidFill>
                <a:schemeClr val="dk1"/>
              </a:solidFill>
            </a:endParaRPr>
          </a:p>
          <a:p>
            <a:pPr indent="0" lvl="0" marL="0" rtl="0" algn="just">
              <a:spcBef>
                <a:spcPts val="1600"/>
              </a:spcBef>
              <a:spcAft>
                <a:spcPts val="0"/>
              </a:spcAft>
              <a:buClr>
                <a:schemeClr val="dk1"/>
              </a:buClr>
              <a:buSzPts val="1100"/>
              <a:buFont typeface="Arial"/>
              <a:buNone/>
            </a:pPr>
            <a:r>
              <a:rPr lang="en">
                <a:solidFill>
                  <a:schemeClr val="dk1"/>
                </a:solidFill>
              </a:rPr>
              <a:t>Selanjutnya, akan dianalisis data-data yang merepresentasikan setiap faktor agar dapat melihat kondisi ekonomi Indonesia.</a:t>
            </a:r>
            <a:endParaRPr sz="1400">
              <a:solidFill>
                <a:schemeClr val="dk1"/>
              </a:solidFill>
              <a:latin typeface="Montserrat"/>
              <a:ea typeface="Montserrat"/>
              <a:cs typeface="Montserrat"/>
              <a:sym typeface="Montserrat"/>
            </a:endParaRPr>
          </a:p>
          <a:p>
            <a:pPr indent="0" lvl="0" marL="0" rtl="0" algn="just">
              <a:spcBef>
                <a:spcPts val="1600"/>
              </a:spcBef>
              <a:spcAft>
                <a:spcPts val="0"/>
              </a:spcAft>
              <a:buClr>
                <a:schemeClr val="dk1"/>
              </a:buClr>
              <a:buSzPts val="1100"/>
              <a:buFont typeface="Arial"/>
              <a:buNone/>
            </a:pPr>
            <a:r>
              <a:rPr lang="en">
                <a:solidFill>
                  <a:schemeClr val="dk1"/>
                </a:solidFill>
              </a:rPr>
              <a:t>Kami juga menggunakan data kasus aktif covid-19 di Indonesia yang dihitung secara bulanan untuk melihat pergerakan COVID-19 di Indonesia dari bulan januari 2020 - September 2021. Data ini digunakan untuk menjadi pembanding kondisi ekonomi dengan pandemi yang sedang berjalan di Indonesia. Grafik pergerakan COVID-19 tersebut adalah sebagai berikut :</a:t>
            </a:r>
            <a:endParaRPr>
              <a:solidFill>
                <a:schemeClr val="dk1"/>
              </a:solidFill>
            </a:endParaRPr>
          </a:p>
          <a:p>
            <a:pPr indent="0" lvl="0" marL="0" rtl="0" algn="just">
              <a:spcBef>
                <a:spcPts val="1600"/>
              </a:spcBef>
              <a:spcAft>
                <a:spcPts val="0"/>
              </a:spcAft>
              <a:buClr>
                <a:schemeClr val="dk1"/>
              </a:buClr>
              <a:buSzPts val="1100"/>
              <a:buFont typeface="Arial"/>
              <a:buNone/>
            </a:pPr>
            <a:r>
              <a:rPr lang="en">
                <a:solidFill>
                  <a:schemeClr val="dk1"/>
                </a:solidFill>
              </a:rPr>
              <a:t>Dapat dilihat melalui grafik bahwa terjadi peningkatan tinggi kasus aktif COVID-19 pada bulan juni 2021 - pertengahan agustus 2021.</a:t>
            </a:r>
            <a:endParaRPr>
              <a:solidFill>
                <a:schemeClr val="dk1"/>
              </a:solidFill>
            </a:endParaRPr>
          </a:p>
          <a:p>
            <a:pPr indent="0" lvl="0" marL="0" rtl="0" algn="just">
              <a:spcBef>
                <a:spcPts val="1600"/>
              </a:spcBef>
              <a:spcAft>
                <a:spcPts val="0"/>
              </a:spcAft>
              <a:buClr>
                <a:schemeClr val="dk1"/>
              </a:buClr>
              <a:buSzPts val="1100"/>
              <a:buFont typeface="Arial"/>
              <a:buNone/>
            </a:pPr>
            <a:r>
              <a:t/>
            </a:r>
            <a:endParaRPr>
              <a:solidFill>
                <a:schemeClr val="dk1"/>
              </a:solidFill>
            </a:endParaRPr>
          </a:p>
          <a:p>
            <a:pPr indent="0" lvl="0" marL="0" rtl="0" algn="just">
              <a:spcBef>
                <a:spcPts val="1600"/>
              </a:spcBef>
              <a:spcAft>
                <a:spcPts val="0"/>
              </a:spcAft>
              <a:buClr>
                <a:schemeClr val="dk1"/>
              </a:buClr>
              <a:buSzPts val="1100"/>
              <a:buFont typeface="Arial"/>
              <a:buNone/>
            </a:pPr>
            <a:r>
              <a:t/>
            </a:r>
            <a:endParaRPr>
              <a:solidFill>
                <a:schemeClr val="dk1"/>
              </a:solidFill>
            </a:endParaRPr>
          </a:p>
          <a:p>
            <a:pPr indent="0" lvl="0" marL="0" rtl="0" algn="just">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3225" y="1412150"/>
            <a:ext cx="77175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solidFill>
                  <a:schemeClr val="dk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6" name="Shape 56"/>
        <p:cNvGrpSpPr/>
        <p:nvPr/>
      </p:nvGrpSpPr>
      <p:grpSpPr>
        <a:xfrm>
          <a:off x="0" y="0"/>
          <a:ext cx="0" cy="0"/>
          <a:chOff x="0" y="0"/>
          <a:chExt cx="0" cy="0"/>
        </a:xfrm>
      </p:grpSpPr>
      <p:sp>
        <p:nvSpPr>
          <p:cNvPr id="57" name="Google Shape;57;p13"/>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1800">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 name="Shape 61"/>
        <p:cNvGrpSpPr/>
        <p:nvPr/>
      </p:nvGrpSpPr>
      <p:grpSpPr>
        <a:xfrm>
          <a:off x="0" y="0"/>
          <a:ext cx="0" cy="0"/>
          <a:chOff x="0" y="0"/>
          <a:chExt cx="0" cy="0"/>
        </a:xfrm>
      </p:grpSpPr>
      <p:sp>
        <p:nvSpPr>
          <p:cNvPr id="62" name="Google Shape;62;p1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p:txBody>
      </p:sp>
      <p:sp>
        <p:nvSpPr>
          <p:cNvPr id="63" name="Google Shape;63;p14"/>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4" name="Google Shape;64;p14"/>
          <p:cNvSpPr txBox="1"/>
          <p:nvPr>
            <p:ph hasCustomPrompt="1" idx="3" type="title"/>
          </p:nvPr>
        </p:nvSpPr>
        <p:spPr>
          <a:xfrm>
            <a:off x="7178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6" name="Google Shape;66;p14"/>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7" name="Google Shape;67;p14"/>
          <p:cNvSpPr txBox="1"/>
          <p:nvPr>
            <p:ph hasCustomPrompt="1" idx="5" type="title"/>
          </p:nvPr>
        </p:nvSpPr>
        <p:spPr>
          <a:xfrm>
            <a:off x="46864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9" name="Google Shape;69;p14"/>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0" name="Google Shape;70;p14"/>
          <p:cNvSpPr txBox="1"/>
          <p:nvPr>
            <p:ph hasCustomPrompt="1" idx="8" type="title"/>
          </p:nvPr>
        </p:nvSpPr>
        <p:spPr>
          <a:xfrm>
            <a:off x="7178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2" name="Google Shape;72;p14"/>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3" name="Google Shape;73;p14"/>
          <p:cNvSpPr txBox="1"/>
          <p:nvPr>
            <p:ph hasCustomPrompt="1" idx="14" type="title"/>
          </p:nvPr>
        </p:nvSpPr>
        <p:spPr>
          <a:xfrm>
            <a:off x="46864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5" name="Google Shape;75;p1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77" name="Shape 77"/>
        <p:cNvGrpSpPr/>
        <p:nvPr/>
      </p:nvGrpSpPr>
      <p:grpSpPr>
        <a:xfrm>
          <a:off x="0" y="0"/>
          <a:ext cx="0" cy="0"/>
          <a:chOff x="0" y="0"/>
          <a:chExt cx="0" cy="0"/>
        </a:xfrm>
      </p:grpSpPr>
      <p:sp>
        <p:nvSpPr>
          <p:cNvPr id="78" name="Google Shape;78;p1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79" name="Google Shape;79;p15"/>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0" name="Google Shape;80;p15"/>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1" name="Google Shape;81;p15"/>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2" name="Google Shape;82;p15"/>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3" name="Google Shape;83;p15"/>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84" name="Shape 84"/>
        <p:cNvGrpSpPr/>
        <p:nvPr/>
      </p:nvGrpSpPr>
      <p:grpSpPr>
        <a:xfrm>
          <a:off x="0" y="0"/>
          <a:ext cx="0" cy="0"/>
          <a:chOff x="0" y="0"/>
          <a:chExt cx="0" cy="0"/>
        </a:xfrm>
      </p:grpSpPr>
      <p:sp>
        <p:nvSpPr>
          <p:cNvPr id="85" name="Google Shape;85;p1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86" name="Google Shape;86;p16"/>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7" name="Google Shape;87;p16"/>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8" name="Google Shape;88;p16"/>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9" name="Google Shape;89;p16"/>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0" name="Google Shape;90;p16"/>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2" name="Shape 92"/>
        <p:cNvGrpSpPr/>
        <p:nvPr/>
      </p:nvGrpSpPr>
      <p:grpSpPr>
        <a:xfrm>
          <a:off x="0" y="0"/>
          <a:ext cx="0" cy="0"/>
          <a:chOff x="0" y="0"/>
          <a:chExt cx="0" cy="0"/>
        </a:xfrm>
      </p:grpSpPr>
      <p:sp>
        <p:nvSpPr>
          <p:cNvPr id="93" name="Google Shape;93;p1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94" name="Google Shape;94;p17"/>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5" name="Google Shape;95;p17"/>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17"/>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7" name="Google Shape;97;p17"/>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8" name="Google Shape;98;p17"/>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9" name="Google Shape;99;p17"/>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17"/>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02" name="Shape 102"/>
        <p:cNvGrpSpPr/>
        <p:nvPr/>
      </p:nvGrpSpPr>
      <p:grpSpPr>
        <a:xfrm>
          <a:off x="0" y="0"/>
          <a:ext cx="0" cy="0"/>
          <a:chOff x="0" y="0"/>
          <a:chExt cx="0" cy="0"/>
        </a:xfrm>
      </p:grpSpPr>
      <p:sp>
        <p:nvSpPr>
          <p:cNvPr id="103" name="Google Shape;103;p18"/>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04" name="Google Shape;104;p18"/>
          <p:cNvSpPr txBox="1"/>
          <p:nvPr>
            <p:ph idx="1" type="subTitle"/>
          </p:nvPr>
        </p:nvSpPr>
        <p:spPr>
          <a:xfrm>
            <a:off x="1878275"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5" name="Google Shape;105;p18"/>
          <p:cNvSpPr txBox="1"/>
          <p:nvPr>
            <p:ph idx="2" type="subTitle"/>
          </p:nvPr>
        </p:nvSpPr>
        <p:spPr>
          <a:xfrm>
            <a:off x="1878275" y="1744345"/>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18"/>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7" name="Google Shape;107;p18"/>
          <p:cNvSpPr txBox="1"/>
          <p:nvPr>
            <p:ph idx="4" type="subTitle"/>
          </p:nvPr>
        </p:nvSpPr>
        <p:spPr>
          <a:xfrm>
            <a:off x="5351493" y="1744282"/>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8" name="Google Shape;108;p18"/>
          <p:cNvSpPr txBox="1"/>
          <p:nvPr>
            <p:ph idx="5" type="subTitle"/>
          </p:nvPr>
        </p:nvSpPr>
        <p:spPr>
          <a:xfrm>
            <a:off x="1878275" y="2898148"/>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9" name="Google Shape;109;p18"/>
          <p:cNvSpPr txBox="1"/>
          <p:nvPr>
            <p:ph idx="6" type="subTitle"/>
          </p:nvPr>
        </p:nvSpPr>
        <p:spPr>
          <a:xfrm>
            <a:off x="187827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0" name="Google Shape;110;p18"/>
          <p:cNvSpPr txBox="1"/>
          <p:nvPr>
            <p:ph idx="7" type="subTitle"/>
          </p:nvPr>
        </p:nvSpPr>
        <p:spPr>
          <a:xfrm>
            <a:off x="5351425" y="2898156"/>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11" name="Google Shape;111;p18"/>
          <p:cNvSpPr txBox="1"/>
          <p:nvPr>
            <p:ph idx="8" type="subTitle"/>
          </p:nvPr>
        </p:nvSpPr>
        <p:spPr>
          <a:xfrm>
            <a:off x="535142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2" name="Google Shape;112;p18"/>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p:txBody>
      </p:sp>
      <p:sp>
        <p:nvSpPr>
          <p:cNvPr id="113" name="Google Shape;113;p18"/>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14" name="Shape 114"/>
        <p:cNvGrpSpPr/>
        <p:nvPr/>
      </p:nvGrpSpPr>
      <p:grpSpPr>
        <a:xfrm>
          <a:off x="0" y="0"/>
          <a:ext cx="0" cy="0"/>
          <a:chOff x="0" y="0"/>
          <a:chExt cx="0" cy="0"/>
        </a:xfrm>
      </p:grpSpPr>
      <p:sp>
        <p:nvSpPr>
          <p:cNvPr id="115" name="Google Shape;115;p19"/>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6" name="Google Shape;116;p19"/>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17" name="Google Shape;117;p19"/>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8" name="Google Shape;118;p19"/>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19" name="Google Shape;119;p19"/>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0" name="Google Shape;120;p19"/>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21" name="Google Shape;121;p19"/>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2" name="Google Shape;122;p19"/>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23" name="Google Shape;123;p1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4" name="Google Shape;124;p19"/>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126" name="Shape 126"/>
        <p:cNvGrpSpPr/>
        <p:nvPr/>
      </p:nvGrpSpPr>
      <p:grpSpPr>
        <a:xfrm>
          <a:off x="0" y="0"/>
          <a:ext cx="0" cy="0"/>
          <a:chOff x="0" y="0"/>
          <a:chExt cx="0" cy="0"/>
        </a:xfrm>
      </p:grpSpPr>
      <p:sp>
        <p:nvSpPr>
          <p:cNvPr id="127" name="Google Shape;127;p2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9" name="Google Shape;129;p20"/>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3968350" y="1262325"/>
            <a:ext cx="4462500" cy="11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31" name="Shape 131"/>
        <p:cNvGrpSpPr/>
        <p:nvPr/>
      </p:nvGrpSpPr>
      <p:grpSpPr>
        <a:xfrm>
          <a:off x="0" y="0"/>
          <a:ext cx="0" cy="0"/>
          <a:chOff x="0" y="0"/>
          <a:chExt cx="0" cy="0"/>
        </a:xfrm>
      </p:grpSpPr>
      <p:sp>
        <p:nvSpPr>
          <p:cNvPr id="132" name="Google Shape;132;p21"/>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 name="Shape 136"/>
        <p:cNvGrpSpPr/>
        <p:nvPr/>
      </p:nvGrpSpPr>
      <p:grpSpPr>
        <a:xfrm>
          <a:off x="0" y="0"/>
          <a:ext cx="0" cy="0"/>
          <a:chOff x="0" y="0"/>
          <a:chExt cx="0" cy="0"/>
        </a:xfrm>
      </p:grpSpPr>
      <p:sp>
        <p:nvSpPr>
          <p:cNvPr id="137" name="Google Shape;137;p2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38" name="Shape 138"/>
        <p:cNvGrpSpPr/>
        <p:nvPr/>
      </p:nvGrpSpPr>
      <p:grpSpPr>
        <a:xfrm>
          <a:off x="0" y="0"/>
          <a:ext cx="0" cy="0"/>
          <a:chOff x="0" y="0"/>
          <a:chExt cx="0" cy="0"/>
        </a:xfrm>
      </p:grpSpPr>
      <p:sp>
        <p:nvSpPr>
          <p:cNvPr id="139" name="Google Shape;139;p2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0" name="Google Shape;140;p23"/>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2" name="Shape 142"/>
        <p:cNvGrpSpPr/>
        <p:nvPr/>
      </p:nvGrpSpPr>
      <p:grpSpPr>
        <a:xfrm>
          <a:off x="0" y="0"/>
          <a:ext cx="0" cy="0"/>
          <a:chOff x="0" y="0"/>
          <a:chExt cx="0" cy="0"/>
        </a:xfrm>
      </p:grpSpPr>
      <p:sp>
        <p:nvSpPr>
          <p:cNvPr id="143" name="Google Shape;143;p24"/>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4" name="Google Shape;144;p24"/>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45" name="Google Shape;14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46" name="Shape 146"/>
        <p:cNvGrpSpPr/>
        <p:nvPr/>
      </p:nvGrpSpPr>
      <p:grpSpPr>
        <a:xfrm>
          <a:off x="0" y="0"/>
          <a:ext cx="0" cy="0"/>
          <a:chOff x="0" y="0"/>
          <a:chExt cx="0" cy="0"/>
        </a:xfrm>
      </p:grpSpPr>
      <p:sp>
        <p:nvSpPr>
          <p:cNvPr id="147" name="Google Shape;147;p25"/>
          <p:cNvSpPr txBox="1"/>
          <p:nvPr>
            <p:ph hasCustomPrompt="1" type="title"/>
          </p:nvPr>
        </p:nvSpPr>
        <p:spPr>
          <a:xfrm>
            <a:off x="750975"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8" name="Google Shape;148;p25"/>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49" name="Google Shape;149;p25"/>
          <p:cNvSpPr txBox="1"/>
          <p:nvPr>
            <p:ph hasCustomPrompt="1" idx="2" type="title"/>
          </p:nvPr>
        </p:nvSpPr>
        <p:spPr>
          <a:xfrm>
            <a:off x="3508587"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0" name="Google Shape;150;p25"/>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1" name="Google Shape;151;p2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52" name="Google Shape;152;p25"/>
          <p:cNvSpPr txBox="1"/>
          <p:nvPr>
            <p:ph hasCustomPrompt="1" idx="5" type="title"/>
          </p:nvPr>
        </p:nvSpPr>
        <p:spPr>
          <a:xfrm>
            <a:off x="6216100"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3" name="Google Shape;153;p25"/>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4" name="Google Shape;154;p25"/>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58" name="Google Shape;158;p26"/>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59" name="Google Shape;159;p26"/>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0" name="Google Shape;160;p26"/>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1" name="Google Shape;161;p26"/>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2" name="Google Shape;162;p26"/>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63" name="Google Shape;163;p26"/>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4" name="Google Shape;164;p26"/>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5" name="Google Shape;165;p26"/>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6" name="Google Shape;166;p26"/>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7" name="Google Shape;167;p26"/>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8" name="Google Shape;168;p26"/>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9" name="Google Shape;169;p26"/>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0" name="Google Shape;170;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4" name="Google Shape;174;p27"/>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b="1" lang="en" sz="11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2"/>
                </a:solidFill>
                <a:latin typeface="Montserrat"/>
                <a:ea typeface="Montserrat"/>
                <a:cs typeface="Montserrat"/>
                <a:sym typeface="Montserrat"/>
              </a:rPr>
              <a:t>, including icons by </a:t>
            </a:r>
            <a:r>
              <a:rPr b="1" lang="en" sz="11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2"/>
                </a:solidFill>
                <a:latin typeface="Montserrat"/>
                <a:ea typeface="Montserrat"/>
                <a:cs typeface="Montserrat"/>
                <a:sym typeface="Montserrat"/>
              </a:rPr>
              <a:t>, and infographics &amp; images by </a:t>
            </a:r>
            <a:r>
              <a:rPr b="1" lang="en" sz="11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Barlow"/>
              <a:buChar char="●"/>
              <a:defRPr sz="1200"/>
            </a:lvl1pPr>
            <a:lvl2pPr indent="-317500" lvl="1" marL="914400">
              <a:spcBef>
                <a:spcPts val="1600"/>
              </a:spcBef>
              <a:spcAft>
                <a:spcPts val="0"/>
              </a:spcAft>
              <a:buSzPts val="1400"/>
              <a:buFont typeface="Barlow"/>
              <a:buChar char="○"/>
              <a:defRPr sz="1200"/>
            </a:lvl2pPr>
            <a:lvl3pPr indent="-317500" lvl="2" marL="1371600">
              <a:spcBef>
                <a:spcPts val="1600"/>
              </a:spcBef>
              <a:spcAft>
                <a:spcPts val="0"/>
              </a:spcAft>
              <a:buClr>
                <a:schemeClr val="lt1"/>
              </a:buClr>
              <a:buSzPts val="1400"/>
              <a:buFont typeface="Barlow"/>
              <a:buChar char="■"/>
              <a:defRPr/>
            </a:lvl3pPr>
            <a:lvl4pPr indent="-317500" lvl="3" marL="1828800">
              <a:spcBef>
                <a:spcPts val="1600"/>
              </a:spcBef>
              <a:spcAft>
                <a:spcPts val="0"/>
              </a:spcAft>
              <a:buClr>
                <a:schemeClr val="lt1"/>
              </a:buClr>
              <a:buSzPts val="1400"/>
              <a:buFont typeface="Barlow"/>
              <a:buChar char="●"/>
              <a:defRPr/>
            </a:lvl4pPr>
            <a:lvl5pPr indent="-317500" lvl="4" marL="2286000">
              <a:spcBef>
                <a:spcPts val="1600"/>
              </a:spcBef>
              <a:spcAft>
                <a:spcPts val="0"/>
              </a:spcAft>
              <a:buClr>
                <a:schemeClr val="lt1"/>
              </a:buClr>
              <a:buSzPts val="1400"/>
              <a:buFont typeface="Barlow"/>
              <a:buChar char="○"/>
              <a:defRPr/>
            </a:lvl5pPr>
            <a:lvl6pPr indent="-317500" lvl="5" marL="2743200">
              <a:spcBef>
                <a:spcPts val="1600"/>
              </a:spcBef>
              <a:spcAft>
                <a:spcPts val="0"/>
              </a:spcAft>
              <a:buClr>
                <a:schemeClr val="lt1"/>
              </a:buClr>
              <a:buSzPts val="1400"/>
              <a:buFont typeface="Barlow"/>
              <a:buChar char="■"/>
              <a:defRPr/>
            </a:lvl6pPr>
            <a:lvl7pPr indent="-317500" lvl="6" marL="3200400">
              <a:spcBef>
                <a:spcPts val="1600"/>
              </a:spcBef>
              <a:spcAft>
                <a:spcPts val="0"/>
              </a:spcAft>
              <a:buClr>
                <a:schemeClr val="lt1"/>
              </a:buClr>
              <a:buSzPts val="1400"/>
              <a:buFont typeface="Barlow"/>
              <a:buChar char="●"/>
              <a:defRPr/>
            </a:lvl7pPr>
            <a:lvl8pPr indent="-317500" lvl="7" marL="3657600">
              <a:spcBef>
                <a:spcPts val="1600"/>
              </a:spcBef>
              <a:spcAft>
                <a:spcPts val="0"/>
              </a:spcAft>
              <a:buClr>
                <a:schemeClr val="lt1"/>
              </a:buClr>
              <a:buSzPts val="1400"/>
              <a:buFont typeface="Barlow"/>
              <a:buChar char="○"/>
              <a:defRPr/>
            </a:lvl8pPr>
            <a:lvl9pPr indent="-317500" lvl="8" marL="4114800">
              <a:spcBef>
                <a:spcPts val="1600"/>
              </a:spcBef>
              <a:spcAft>
                <a:spcPts val="1600"/>
              </a:spcAft>
              <a:buClr>
                <a:schemeClr val="lt1"/>
              </a:buClr>
              <a:buSzPts val="1400"/>
              <a:buFont typeface="Barlow"/>
              <a:buChar char="■"/>
              <a:defRPr/>
            </a:lvl9pPr>
          </a:lstStyle>
          <a:p/>
        </p:txBody>
      </p:sp>
      <p:sp>
        <p:nvSpPr>
          <p:cNvPr id="20" name="Google Shape;20;p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4" name="Google Shape;24;p5"/>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5" name="Google Shape;25;p5"/>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 name="Google Shape;26;p5"/>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31" name="Google Shape;31;p6"/>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9"/>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hasCustomPrompt="1" idx="2" type="title"/>
          </p:nvPr>
        </p:nvSpPr>
        <p:spPr>
          <a:xfrm>
            <a:off x="713300" y="1262325"/>
            <a:ext cx="4462500" cy="11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713225" y="544075"/>
            <a:ext cx="4264800" cy="1541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800">
                <a:solidFill>
                  <a:schemeClr val="accent1"/>
                </a:solidFill>
                <a:latin typeface="Inter"/>
                <a:ea typeface="Inter"/>
                <a:cs typeface="Inter"/>
                <a:sym typeface="Inter"/>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22.jpg"/><Relationship Id="rId9" Type="http://schemas.openxmlformats.org/officeDocument/2006/relationships/image" Target="../media/image30.jpg"/><Relationship Id="rId5" Type="http://schemas.openxmlformats.org/officeDocument/2006/relationships/image" Target="../media/image25.jpg"/><Relationship Id="rId6" Type="http://schemas.openxmlformats.org/officeDocument/2006/relationships/image" Target="../media/image24.jpg"/><Relationship Id="rId7" Type="http://schemas.openxmlformats.org/officeDocument/2006/relationships/image" Target="../media/image23.jpg"/><Relationship Id="rId8" Type="http://schemas.openxmlformats.org/officeDocument/2006/relationships/image" Target="../media/image27.jpg"/><Relationship Id="rId11" Type="http://schemas.openxmlformats.org/officeDocument/2006/relationships/image" Target="../media/image35.jpg"/><Relationship Id="rId10" Type="http://schemas.openxmlformats.org/officeDocument/2006/relationships/image" Target="../media/image28.jpg"/><Relationship Id="rId13" Type="http://schemas.openxmlformats.org/officeDocument/2006/relationships/image" Target="../media/image29.jpg"/><Relationship Id="rId12" Type="http://schemas.openxmlformats.org/officeDocument/2006/relationships/image" Target="../media/image43.jpg"/><Relationship Id="rId15" Type="http://schemas.openxmlformats.org/officeDocument/2006/relationships/image" Target="../media/image33.jpg"/><Relationship Id="rId14" Type="http://schemas.openxmlformats.org/officeDocument/2006/relationships/image" Target="../media/image32.jpg"/><Relationship Id="rId17" Type="http://schemas.openxmlformats.org/officeDocument/2006/relationships/image" Target="../media/image36.jpg"/><Relationship Id="rId16"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4.jpg"/><Relationship Id="rId4" Type="http://schemas.openxmlformats.org/officeDocument/2006/relationships/image" Target="../media/image37.jpg"/><Relationship Id="rId5" Type="http://schemas.openxmlformats.org/officeDocument/2006/relationships/hyperlink" Target="http://bit.ly/DashboardUMKM" TargetMode="External"/><Relationship Id="rId6"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docs.google.com/spreadsheets/d/1Hw1VYVIGJ3SECiu0bQy7r1raBn98vYdE/edit#gid=1400722212"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 name="Shape 180"/>
        <p:cNvGrpSpPr/>
        <p:nvPr/>
      </p:nvGrpSpPr>
      <p:grpSpPr>
        <a:xfrm>
          <a:off x="0" y="0"/>
          <a:ext cx="0" cy="0"/>
          <a:chOff x="0" y="0"/>
          <a:chExt cx="0" cy="0"/>
        </a:xfrm>
      </p:grpSpPr>
      <p:sp>
        <p:nvSpPr>
          <p:cNvPr id="181" name="Google Shape;181;p28"/>
          <p:cNvSpPr txBox="1"/>
          <p:nvPr>
            <p:ph type="ctrTitle"/>
          </p:nvPr>
        </p:nvSpPr>
        <p:spPr>
          <a:xfrm>
            <a:off x="2101058" y="1172225"/>
            <a:ext cx="6770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000"/>
              <a:t>Analisis Ekonomi Indonesia dan Rekomendasi Penempatan UMKM berdasarkan Geolokasi dan Sentimen Sosial Media Masyarakat di Jakarta</a:t>
            </a:r>
            <a:endParaRPr sz="3000">
              <a:solidFill>
                <a:srgbClr val="4A8CFF"/>
              </a:solidFill>
            </a:endParaRPr>
          </a:p>
        </p:txBody>
      </p:sp>
      <p:sp>
        <p:nvSpPr>
          <p:cNvPr id="182" name="Google Shape;182;p28"/>
          <p:cNvSpPr txBox="1"/>
          <p:nvPr>
            <p:ph idx="1" type="subTitle"/>
          </p:nvPr>
        </p:nvSpPr>
        <p:spPr>
          <a:xfrm>
            <a:off x="2101050" y="3642775"/>
            <a:ext cx="6770700" cy="172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Hammersmith One"/>
                <a:ea typeface="Hammersmith One"/>
                <a:cs typeface="Hammersmith One"/>
                <a:sym typeface="Hammersmith One"/>
              </a:rPr>
              <a:t>Nelson Alexander Owen,</a:t>
            </a:r>
            <a:endParaRPr sz="1100">
              <a:latin typeface="Hammersmith One"/>
              <a:ea typeface="Hammersmith One"/>
              <a:cs typeface="Hammersmith One"/>
              <a:sym typeface="Hammersmith One"/>
            </a:endParaRPr>
          </a:p>
          <a:p>
            <a:pPr indent="0" lvl="0" marL="0" rtl="0" algn="r">
              <a:spcBef>
                <a:spcPts val="0"/>
              </a:spcBef>
              <a:spcAft>
                <a:spcPts val="0"/>
              </a:spcAft>
              <a:buNone/>
            </a:pPr>
            <a:r>
              <a:rPr lang="en" sz="1100">
                <a:latin typeface="Hammersmith One"/>
                <a:ea typeface="Hammersmith One"/>
                <a:cs typeface="Hammersmith One"/>
                <a:sym typeface="Hammersmith One"/>
              </a:rPr>
              <a:t>Steven Alexander Liong,</a:t>
            </a:r>
            <a:endParaRPr sz="1100">
              <a:latin typeface="Hammersmith One"/>
              <a:ea typeface="Hammersmith One"/>
              <a:cs typeface="Hammersmith One"/>
              <a:sym typeface="Hammersmith One"/>
            </a:endParaRPr>
          </a:p>
          <a:p>
            <a:pPr indent="0" lvl="0" marL="0" rtl="0" algn="r">
              <a:spcBef>
                <a:spcPts val="0"/>
              </a:spcBef>
              <a:spcAft>
                <a:spcPts val="0"/>
              </a:spcAft>
              <a:buNone/>
            </a:pPr>
            <a:r>
              <a:rPr lang="en" sz="1100">
                <a:latin typeface="Hammersmith One"/>
                <a:ea typeface="Hammersmith One"/>
                <a:cs typeface="Hammersmith One"/>
                <a:sym typeface="Hammersmith One"/>
              </a:rPr>
              <a:t>Joshia Cahyadi, </a:t>
            </a:r>
            <a:endParaRPr sz="1100">
              <a:latin typeface="Hammersmith One"/>
              <a:ea typeface="Hammersmith One"/>
              <a:cs typeface="Hammersmith One"/>
              <a:sym typeface="Hammersmith One"/>
            </a:endParaRPr>
          </a:p>
          <a:p>
            <a:pPr indent="0" lvl="0" marL="0" rtl="0" algn="r">
              <a:spcBef>
                <a:spcPts val="0"/>
              </a:spcBef>
              <a:spcAft>
                <a:spcPts val="0"/>
              </a:spcAft>
              <a:buNone/>
            </a:pPr>
            <a:r>
              <a:rPr lang="en" sz="1100">
                <a:latin typeface="Hammersmith One"/>
                <a:ea typeface="Hammersmith One"/>
                <a:cs typeface="Hammersmith One"/>
                <a:sym typeface="Hammersmith One"/>
              </a:rPr>
              <a:t>Hansel Noble Lawrence</a:t>
            </a:r>
            <a:endParaRPr sz="1100">
              <a:latin typeface="Hammersmith One"/>
              <a:ea typeface="Hammersmith One"/>
              <a:cs typeface="Hammersmith One"/>
              <a:sym typeface="Hammersmith One"/>
            </a:endParaRPr>
          </a:p>
          <a:p>
            <a:pPr indent="0" lvl="0" marL="0" rtl="0" algn="r">
              <a:spcBef>
                <a:spcPts val="0"/>
              </a:spcBef>
              <a:spcAft>
                <a:spcPts val="0"/>
              </a:spcAft>
              <a:buNone/>
            </a:pPr>
            <a:r>
              <a:t/>
            </a:r>
            <a:endParaRPr sz="1100">
              <a:latin typeface="Hammersmith One"/>
              <a:ea typeface="Hammersmith One"/>
              <a:cs typeface="Hammersmith One"/>
              <a:sym typeface="Hammersmith One"/>
            </a:endParaRPr>
          </a:p>
          <a:p>
            <a:pPr indent="0" lvl="0" marL="0" rtl="0" algn="r">
              <a:spcBef>
                <a:spcPts val="0"/>
              </a:spcBef>
              <a:spcAft>
                <a:spcPts val="0"/>
              </a:spcAft>
              <a:buNone/>
            </a:pPr>
            <a:r>
              <a:rPr b="1" lang="en" sz="1100">
                <a:solidFill>
                  <a:schemeClr val="dk1"/>
                </a:solidFill>
                <a:latin typeface="Hammersmith One"/>
                <a:ea typeface="Hammersmith One"/>
                <a:cs typeface="Hammersmith One"/>
                <a:sym typeface="Hammersmith One"/>
              </a:rPr>
              <a:t>Vespa</a:t>
            </a:r>
            <a:endParaRPr b="1" sz="1100">
              <a:solidFill>
                <a:schemeClr val="dk1"/>
              </a:solidFill>
              <a:latin typeface="Hammersmith One"/>
              <a:ea typeface="Hammersmith One"/>
              <a:cs typeface="Hammersmith One"/>
              <a:sym typeface="Hammersmith One"/>
            </a:endParaRPr>
          </a:p>
          <a:p>
            <a:pPr indent="0" lvl="0" marL="0" rtl="0" algn="r">
              <a:spcBef>
                <a:spcPts val="0"/>
              </a:spcBef>
              <a:spcAft>
                <a:spcPts val="0"/>
              </a:spcAft>
              <a:buNone/>
            </a:pPr>
            <a:r>
              <a:rPr b="1" lang="en" sz="1100">
                <a:solidFill>
                  <a:schemeClr val="dk1"/>
                </a:solidFill>
                <a:latin typeface="Hammersmith One"/>
                <a:ea typeface="Hammersmith One"/>
                <a:cs typeface="Hammersmith One"/>
                <a:sym typeface="Hammersmith One"/>
              </a:rPr>
              <a:t>Institut Teknologi Bandung</a:t>
            </a:r>
            <a:endParaRPr b="1" sz="1100">
              <a:solidFill>
                <a:schemeClr val="dk1"/>
              </a:solidFill>
              <a:latin typeface="Hammersmith One"/>
              <a:ea typeface="Hammersmith One"/>
              <a:cs typeface="Hammersmith One"/>
              <a:sym typeface="Hammersmith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ph idx="2" type="subTitle"/>
          </p:nvPr>
        </p:nvSpPr>
        <p:spPr>
          <a:xfrm>
            <a:off x="3860525" y="845725"/>
            <a:ext cx="4776900" cy="38634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600"/>
              </a:spcBef>
              <a:spcAft>
                <a:spcPts val="0"/>
              </a:spcAft>
              <a:buClr>
                <a:schemeClr val="dk1"/>
              </a:buClr>
              <a:buSzPts val="1200"/>
              <a:buFont typeface="Arial"/>
              <a:buChar char="●"/>
            </a:pPr>
            <a:r>
              <a:rPr lang="en" sz="1200">
                <a:highlight>
                  <a:schemeClr val="lt1"/>
                </a:highlight>
                <a:latin typeface="Arial"/>
                <a:ea typeface="Arial"/>
                <a:cs typeface="Arial"/>
                <a:sym typeface="Arial"/>
              </a:rPr>
              <a:t>Indeks Harga Konsumen Umum memiliki</a:t>
            </a:r>
            <a:r>
              <a:rPr b="1" lang="en" sz="1200">
                <a:highlight>
                  <a:schemeClr val="lt1"/>
                </a:highlight>
                <a:latin typeface="Arial"/>
                <a:ea typeface="Arial"/>
                <a:cs typeface="Arial"/>
                <a:sym typeface="Arial"/>
              </a:rPr>
              <a:t> tren naik </a:t>
            </a:r>
            <a:r>
              <a:rPr lang="en" sz="1200">
                <a:highlight>
                  <a:schemeClr val="lt1"/>
                </a:highlight>
                <a:latin typeface="Arial"/>
                <a:ea typeface="Arial"/>
                <a:cs typeface="Arial"/>
                <a:sym typeface="Arial"/>
              </a:rPr>
              <a:t>dari tahun 2020.</a:t>
            </a:r>
            <a:endParaRPr sz="1200">
              <a:highlight>
                <a:schemeClr val="lt1"/>
              </a:highlight>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Char char="●"/>
            </a:pPr>
            <a:r>
              <a:rPr b="1" lang="en" sz="1200">
                <a:highlight>
                  <a:schemeClr val="lt1"/>
                </a:highlight>
                <a:latin typeface="Arial"/>
                <a:ea typeface="Arial"/>
                <a:cs typeface="Arial"/>
                <a:sym typeface="Arial"/>
              </a:rPr>
              <a:t>Korelasi dengan grafik COVID-19 ternilai rendah </a:t>
            </a:r>
            <a:r>
              <a:rPr lang="en" sz="1200">
                <a:highlight>
                  <a:schemeClr val="lt1"/>
                </a:highlight>
                <a:latin typeface="Arial"/>
                <a:ea typeface="Arial"/>
                <a:cs typeface="Arial"/>
                <a:sym typeface="Arial"/>
              </a:rPr>
              <a:t>sehingga tidak ada hubungan linear antara kedua data. </a:t>
            </a:r>
            <a:endParaRPr sz="1200">
              <a:highlight>
                <a:schemeClr val="lt1"/>
              </a:highlight>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Char char="●"/>
            </a:pPr>
            <a:r>
              <a:rPr lang="en" sz="1200">
                <a:highlight>
                  <a:schemeClr val="lt1"/>
                </a:highlight>
                <a:latin typeface="Arial"/>
                <a:ea typeface="Arial"/>
                <a:cs typeface="Arial"/>
                <a:sym typeface="Arial"/>
              </a:rPr>
              <a:t>Dalam per sektornya, hanya </a:t>
            </a:r>
            <a:r>
              <a:rPr b="1" lang="en" sz="1200">
                <a:highlight>
                  <a:schemeClr val="lt1"/>
                </a:highlight>
                <a:latin typeface="Arial"/>
                <a:ea typeface="Arial"/>
                <a:cs typeface="Arial"/>
                <a:sym typeface="Arial"/>
              </a:rPr>
              <a:t>sektor komunikasi yang mengalami penurunan</a:t>
            </a:r>
            <a:r>
              <a:rPr lang="en" sz="1200">
                <a:highlight>
                  <a:schemeClr val="lt1"/>
                </a:highlight>
                <a:latin typeface="Arial"/>
                <a:ea typeface="Arial"/>
                <a:cs typeface="Arial"/>
                <a:sym typeface="Arial"/>
              </a:rPr>
              <a:t> dan yang lainnya mengalami peningkatan.</a:t>
            </a:r>
            <a:endParaRPr sz="1200">
              <a:highlight>
                <a:schemeClr val="lt1"/>
              </a:highlight>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Char char="●"/>
            </a:pPr>
            <a:r>
              <a:rPr lang="en" sz="1200">
                <a:highlight>
                  <a:schemeClr val="lt1"/>
                </a:highlight>
                <a:latin typeface="Arial"/>
                <a:ea typeface="Arial"/>
                <a:cs typeface="Arial"/>
                <a:sym typeface="Arial"/>
              </a:rPr>
              <a:t>Korelasi setiap sektor dengan COVID-19 tidak melebihi 0.5 atau lebih kecil dari -0.5 sehingga </a:t>
            </a:r>
            <a:r>
              <a:rPr lang="en" sz="1200">
                <a:latin typeface="Arial"/>
                <a:ea typeface="Arial"/>
                <a:cs typeface="Arial"/>
                <a:sym typeface="Arial"/>
              </a:rPr>
              <a:t>terdapat beberapa </a:t>
            </a:r>
            <a:r>
              <a:rPr b="1" lang="en" sz="1200">
                <a:latin typeface="Arial"/>
                <a:ea typeface="Arial"/>
                <a:cs typeface="Arial"/>
                <a:sym typeface="Arial"/>
              </a:rPr>
              <a:t>sektor yang memiliki hubungan linear positif dan juga negatif </a:t>
            </a:r>
            <a:r>
              <a:rPr lang="en" sz="1200">
                <a:latin typeface="Arial"/>
                <a:ea typeface="Arial"/>
                <a:cs typeface="Arial"/>
                <a:sym typeface="Arial"/>
              </a:rPr>
              <a:t>yang relatif lemah terhadap kasus aktif COVID-19 di Indonesia.</a:t>
            </a:r>
            <a:endParaRPr sz="1200">
              <a:latin typeface="Arial"/>
              <a:ea typeface="Arial"/>
              <a:cs typeface="Arial"/>
              <a:sym typeface="Arial"/>
            </a:endParaRPr>
          </a:p>
          <a:p>
            <a:pPr indent="0" lvl="0" marL="457200" rtl="0" algn="just">
              <a:lnSpc>
                <a:spcPct val="115000"/>
              </a:lnSpc>
              <a:spcBef>
                <a:spcPts val="600"/>
              </a:spcBef>
              <a:spcAft>
                <a:spcPts val="0"/>
              </a:spcAft>
              <a:buNone/>
            </a:pPr>
            <a:r>
              <a:t/>
            </a:r>
            <a:endParaRPr sz="1200">
              <a:latin typeface="Arial"/>
              <a:ea typeface="Arial"/>
              <a:cs typeface="Arial"/>
              <a:sym typeface="Arial"/>
            </a:endParaRPr>
          </a:p>
          <a:p>
            <a:pPr indent="0" lvl="0" marL="0" rtl="0" algn="just">
              <a:lnSpc>
                <a:spcPct val="115000"/>
              </a:lnSpc>
              <a:spcBef>
                <a:spcPts val="500"/>
              </a:spcBef>
              <a:spcAft>
                <a:spcPts val="1600"/>
              </a:spcAft>
              <a:buNone/>
            </a:pPr>
            <a:r>
              <a:rPr lang="en" sz="1200">
                <a:latin typeface="Arial"/>
                <a:ea typeface="Arial"/>
                <a:cs typeface="Arial"/>
                <a:sym typeface="Arial"/>
              </a:rPr>
              <a:t>Maka dari itu, dapat disimpulkan bahwa </a:t>
            </a:r>
            <a:r>
              <a:rPr b="1" lang="en" sz="1200">
                <a:latin typeface="Arial"/>
                <a:ea typeface="Arial"/>
                <a:cs typeface="Arial"/>
                <a:sym typeface="Arial"/>
              </a:rPr>
              <a:t>konsumsi Indonesia meningkat walaupun terjadi Pandemi.</a:t>
            </a:r>
            <a:endParaRPr sz="1200">
              <a:highlight>
                <a:srgbClr val="FFFFFF"/>
              </a:highlight>
              <a:latin typeface="Arial"/>
              <a:ea typeface="Arial"/>
              <a:cs typeface="Arial"/>
              <a:sym typeface="Arial"/>
            </a:endParaRPr>
          </a:p>
        </p:txBody>
      </p:sp>
      <p:sp>
        <p:nvSpPr>
          <p:cNvPr id="333" name="Google Shape;333;p37"/>
          <p:cNvSpPr txBox="1"/>
          <p:nvPr>
            <p:ph type="title"/>
          </p:nvPr>
        </p:nvSpPr>
        <p:spPr>
          <a:xfrm>
            <a:off x="89700" y="0"/>
            <a:ext cx="878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Konsumsi Indonesia Mengalami Peningkatan Selama Pandemi </a:t>
            </a:r>
            <a:endParaRPr sz="2000"/>
          </a:p>
        </p:txBody>
      </p:sp>
      <p:sp>
        <p:nvSpPr>
          <p:cNvPr id="334" name="Google Shape;334;p37"/>
          <p:cNvSpPr txBox="1"/>
          <p:nvPr/>
        </p:nvSpPr>
        <p:spPr>
          <a:xfrm>
            <a:off x="3900750" y="524775"/>
            <a:ext cx="5243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Indeks Harga Konsumen umum dan Sektoral </a:t>
            </a:r>
            <a:endParaRPr b="1" sz="1500"/>
          </a:p>
        </p:txBody>
      </p:sp>
      <p:sp>
        <p:nvSpPr>
          <p:cNvPr id="335" name="Google Shape;335;p37"/>
          <p:cNvSpPr/>
          <p:nvPr/>
        </p:nvSpPr>
        <p:spPr>
          <a:xfrm>
            <a:off x="3999875" y="875900"/>
            <a:ext cx="46191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37" title="Points scored"/>
          <p:cNvPicPr preferRelativeResize="0"/>
          <p:nvPr/>
        </p:nvPicPr>
        <p:blipFill>
          <a:blip r:embed="rId3">
            <a:alphaModFix/>
          </a:blip>
          <a:stretch>
            <a:fillRect/>
          </a:stretch>
        </p:blipFill>
        <p:spPr>
          <a:xfrm>
            <a:off x="331925" y="512300"/>
            <a:ext cx="3393600" cy="2098374"/>
          </a:xfrm>
          <a:prstGeom prst="rect">
            <a:avLst/>
          </a:prstGeom>
          <a:noFill/>
          <a:ln>
            <a:noFill/>
          </a:ln>
        </p:spPr>
      </p:pic>
      <p:pic>
        <p:nvPicPr>
          <p:cNvPr id="337" name="Google Shape;337;p37" title="Points scored"/>
          <p:cNvPicPr preferRelativeResize="0"/>
          <p:nvPr/>
        </p:nvPicPr>
        <p:blipFill>
          <a:blip r:embed="rId4">
            <a:alphaModFix/>
          </a:blip>
          <a:stretch>
            <a:fillRect/>
          </a:stretch>
        </p:blipFill>
        <p:spPr>
          <a:xfrm>
            <a:off x="331925" y="2610675"/>
            <a:ext cx="3393612" cy="2098374"/>
          </a:xfrm>
          <a:prstGeom prst="rect">
            <a:avLst/>
          </a:prstGeom>
          <a:noFill/>
          <a:ln>
            <a:noFill/>
          </a:ln>
        </p:spPr>
      </p:pic>
      <p:sp>
        <p:nvSpPr>
          <p:cNvPr id="338" name="Google Shape;338;p37"/>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340" name="Google Shape;340;p37"/>
          <p:cNvSpPr/>
          <p:nvPr/>
        </p:nvSpPr>
        <p:spPr>
          <a:xfrm>
            <a:off x="228600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Ekonomi</a:t>
            </a:r>
            <a:endParaRPr b="1">
              <a:solidFill>
                <a:schemeClr val="lt1"/>
              </a:solidFill>
              <a:latin typeface="Montserrat"/>
              <a:ea typeface="Montserrat"/>
              <a:cs typeface="Montserrat"/>
              <a:sym typeface="Montserrat"/>
            </a:endParaRPr>
          </a:p>
        </p:txBody>
      </p:sp>
      <p:sp>
        <p:nvSpPr>
          <p:cNvPr id="341" name="Google Shape;341;p37"/>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342" name="Google Shape;342;p37"/>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343" name="Google Shape;343;p37"/>
          <p:cNvSpPr txBox="1"/>
          <p:nvPr/>
        </p:nvSpPr>
        <p:spPr>
          <a:xfrm>
            <a:off x="2223900" y="2417850"/>
            <a:ext cx="192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:Badan Pusat Statistik  </a:t>
            </a:r>
            <a:endParaRPr sz="800">
              <a:latin typeface="Montserrat"/>
              <a:ea typeface="Montserrat"/>
              <a:cs typeface="Montserrat"/>
              <a:sym typeface="Montserrat"/>
            </a:endParaRPr>
          </a:p>
        </p:txBody>
      </p:sp>
      <p:sp>
        <p:nvSpPr>
          <p:cNvPr id="344" name="Google Shape;344;p37"/>
          <p:cNvSpPr txBox="1"/>
          <p:nvPr/>
        </p:nvSpPr>
        <p:spPr>
          <a:xfrm>
            <a:off x="2223900" y="4516900"/>
            <a:ext cx="192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:Badan Pusat Statistik  </a:t>
            </a:r>
            <a:endParaRPr sz="8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ph idx="2" type="subTitle"/>
          </p:nvPr>
        </p:nvSpPr>
        <p:spPr>
          <a:xfrm>
            <a:off x="4355125" y="3076900"/>
            <a:ext cx="3607500" cy="949800"/>
          </a:xfrm>
          <a:prstGeom prst="rect">
            <a:avLst/>
          </a:prstGeom>
        </p:spPr>
        <p:txBody>
          <a:bodyPr anchorCtr="0" anchor="t" bIns="91425" lIns="91425" spcFirstLastPara="1" rIns="91425" wrap="square" tIns="91425">
            <a:noAutofit/>
          </a:bodyPr>
          <a:lstStyle/>
          <a:p>
            <a:pPr indent="-133350" lvl="0" marL="285750" rtl="0" algn="just">
              <a:lnSpc>
                <a:spcPct val="115000"/>
              </a:lnSpc>
              <a:spcBef>
                <a:spcPts val="600"/>
              </a:spcBef>
              <a:spcAft>
                <a:spcPts val="0"/>
              </a:spcAft>
              <a:buClr>
                <a:srgbClr val="212121"/>
              </a:buClr>
              <a:buSzPts val="1200"/>
              <a:buFont typeface="Arial"/>
              <a:buChar char="●"/>
            </a:pPr>
            <a:r>
              <a:rPr lang="en" sz="1200">
                <a:solidFill>
                  <a:srgbClr val="212121"/>
                </a:solidFill>
                <a:highlight>
                  <a:schemeClr val="lt1"/>
                </a:highlight>
                <a:latin typeface="Arial"/>
                <a:ea typeface="Arial"/>
                <a:cs typeface="Arial"/>
                <a:sym typeface="Arial"/>
              </a:rPr>
              <a:t>Investasi oleh bank di Indonesia </a:t>
            </a:r>
            <a:r>
              <a:rPr b="1" lang="en" sz="1200">
                <a:solidFill>
                  <a:srgbClr val="212121"/>
                </a:solidFill>
                <a:highlight>
                  <a:schemeClr val="lt1"/>
                </a:highlight>
                <a:latin typeface="Arial"/>
                <a:ea typeface="Arial"/>
                <a:cs typeface="Arial"/>
                <a:sym typeface="Arial"/>
              </a:rPr>
              <a:t>mengalami penurunan </a:t>
            </a:r>
            <a:r>
              <a:rPr lang="en" sz="1200">
                <a:solidFill>
                  <a:srgbClr val="212121"/>
                </a:solidFill>
                <a:highlight>
                  <a:schemeClr val="lt1"/>
                </a:highlight>
                <a:latin typeface="Arial"/>
                <a:ea typeface="Arial"/>
                <a:cs typeface="Arial"/>
                <a:sym typeface="Arial"/>
              </a:rPr>
              <a:t>kepada mayoritas sektor.</a:t>
            </a:r>
            <a:endParaRPr sz="1200">
              <a:solidFill>
                <a:srgbClr val="212121"/>
              </a:solidFill>
              <a:highlight>
                <a:schemeClr val="lt1"/>
              </a:highlight>
              <a:latin typeface="Arial"/>
              <a:ea typeface="Arial"/>
              <a:cs typeface="Arial"/>
              <a:sym typeface="Arial"/>
            </a:endParaRPr>
          </a:p>
          <a:p>
            <a:pPr indent="-133350" lvl="0" marL="285750" rtl="0" algn="just">
              <a:lnSpc>
                <a:spcPct val="115000"/>
              </a:lnSpc>
              <a:spcBef>
                <a:spcPts val="0"/>
              </a:spcBef>
              <a:spcAft>
                <a:spcPts val="0"/>
              </a:spcAft>
              <a:buClr>
                <a:srgbClr val="212121"/>
              </a:buClr>
              <a:buSzPts val="1200"/>
              <a:buFont typeface="Arial"/>
              <a:buChar char="●"/>
            </a:pPr>
            <a:r>
              <a:rPr lang="en" sz="1200">
                <a:solidFill>
                  <a:srgbClr val="212121"/>
                </a:solidFill>
                <a:highlight>
                  <a:schemeClr val="lt1"/>
                </a:highlight>
                <a:latin typeface="Arial"/>
                <a:ea typeface="Arial"/>
                <a:cs typeface="Arial"/>
                <a:sym typeface="Arial"/>
              </a:rPr>
              <a:t>Setiap sektor memiliki </a:t>
            </a:r>
            <a:r>
              <a:rPr b="1" lang="en" sz="1200">
                <a:solidFill>
                  <a:srgbClr val="212121"/>
                </a:solidFill>
                <a:highlight>
                  <a:schemeClr val="lt1"/>
                </a:highlight>
                <a:latin typeface="Arial"/>
                <a:ea typeface="Arial"/>
                <a:cs typeface="Arial"/>
                <a:sym typeface="Arial"/>
              </a:rPr>
              <a:t>hubungan linear yang rendah</a:t>
            </a:r>
            <a:r>
              <a:rPr lang="en" sz="1200">
                <a:solidFill>
                  <a:srgbClr val="212121"/>
                </a:solidFill>
                <a:highlight>
                  <a:schemeClr val="lt1"/>
                </a:highlight>
                <a:latin typeface="Arial"/>
                <a:ea typeface="Arial"/>
                <a:cs typeface="Arial"/>
                <a:sym typeface="Arial"/>
              </a:rPr>
              <a:t> terhadap COVID-19.</a:t>
            </a:r>
            <a:endParaRPr sz="1200">
              <a:latin typeface="Arial"/>
              <a:ea typeface="Arial"/>
              <a:cs typeface="Arial"/>
              <a:sym typeface="Arial"/>
            </a:endParaRPr>
          </a:p>
        </p:txBody>
      </p:sp>
      <p:sp>
        <p:nvSpPr>
          <p:cNvPr id="350" name="Google Shape;350;p38"/>
          <p:cNvSpPr txBox="1"/>
          <p:nvPr>
            <p:ph idx="2" type="subTitle"/>
          </p:nvPr>
        </p:nvSpPr>
        <p:spPr>
          <a:xfrm>
            <a:off x="309050" y="3076900"/>
            <a:ext cx="4091400" cy="1452900"/>
          </a:xfrm>
          <a:prstGeom prst="rect">
            <a:avLst/>
          </a:prstGeom>
        </p:spPr>
        <p:txBody>
          <a:bodyPr anchorCtr="0" anchor="t" bIns="91425" lIns="91425" spcFirstLastPara="1" rIns="91425" wrap="square" tIns="91425">
            <a:noAutofit/>
          </a:bodyPr>
          <a:lstStyle/>
          <a:p>
            <a:pPr indent="-133350" lvl="0" marL="171450" rtl="0" algn="just">
              <a:lnSpc>
                <a:spcPct val="115000"/>
              </a:lnSpc>
              <a:spcBef>
                <a:spcPts val="600"/>
              </a:spcBef>
              <a:spcAft>
                <a:spcPts val="0"/>
              </a:spcAft>
              <a:buClr>
                <a:schemeClr val="dk1"/>
              </a:buClr>
              <a:buSzPts val="1200"/>
              <a:buFont typeface="Arial"/>
              <a:buChar char="●"/>
            </a:pPr>
            <a:r>
              <a:rPr lang="en" sz="1200">
                <a:highlight>
                  <a:schemeClr val="lt1"/>
                </a:highlight>
                <a:latin typeface="Arial"/>
                <a:ea typeface="Arial"/>
                <a:cs typeface="Arial"/>
                <a:sym typeface="Arial"/>
              </a:rPr>
              <a:t>Volume saham dan nilai saham </a:t>
            </a:r>
            <a:r>
              <a:rPr b="1" lang="en" sz="1200">
                <a:highlight>
                  <a:schemeClr val="lt1"/>
                </a:highlight>
                <a:latin typeface="Arial"/>
                <a:ea typeface="Arial"/>
                <a:cs typeface="Arial"/>
                <a:sym typeface="Arial"/>
              </a:rPr>
              <a:t>terbilang rendah</a:t>
            </a:r>
            <a:r>
              <a:rPr lang="en" sz="1200">
                <a:highlight>
                  <a:schemeClr val="lt1"/>
                </a:highlight>
                <a:latin typeface="Arial"/>
                <a:ea typeface="Arial"/>
                <a:cs typeface="Arial"/>
                <a:sym typeface="Arial"/>
              </a:rPr>
              <a:t> pada awal pandemi.</a:t>
            </a:r>
            <a:endParaRPr sz="1200">
              <a:highlight>
                <a:schemeClr val="lt1"/>
              </a:highlight>
              <a:latin typeface="Arial"/>
              <a:ea typeface="Arial"/>
              <a:cs typeface="Arial"/>
              <a:sym typeface="Arial"/>
            </a:endParaRPr>
          </a:p>
          <a:p>
            <a:pPr indent="-133350" lvl="0" marL="171450" rtl="0" algn="just">
              <a:lnSpc>
                <a:spcPct val="115000"/>
              </a:lnSpc>
              <a:spcBef>
                <a:spcPts val="0"/>
              </a:spcBef>
              <a:spcAft>
                <a:spcPts val="0"/>
              </a:spcAft>
              <a:buClr>
                <a:schemeClr val="dk1"/>
              </a:buClr>
              <a:buSzPts val="1200"/>
              <a:buFont typeface="Arial"/>
              <a:buChar char="●"/>
            </a:pPr>
            <a:r>
              <a:rPr lang="en" sz="1200">
                <a:highlight>
                  <a:schemeClr val="lt1"/>
                </a:highlight>
                <a:latin typeface="Arial"/>
                <a:ea typeface="Arial"/>
                <a:cs typeface="Arial"/>
                <a:sym typeface="Arial"/>
              </a:rPr>
              <a:t>data-data tersebut memiliki </a:t>
            </a:r>
            <a:r>
              <a:rPr b="1" lang="en" sz="1200">
                <a:highlight>
                  <a:schemeClr val="lt1"/>
                </a:highlight>
                <a:latin typeface="Arial"/>
                <a:ea typeface="Arial"/>
                <a:cs typeface="Arial"/>
                <a:sym typeface="Arial"/>
              </a:rPr>
              <a:t>hubungan linear yang relatif rendah </a:t>
            </a:r>
            <a:r>
              <a:rPr lang="en" sz="1200">
                <a:highlight>
                  <a:schemeClr val="lt1"/>
                </a:highlight>
                <a:latin typeface="Arial"/>
                <a:ea typeface="Arial"/>
                <a:cs typeface="Arial"/>
                <a:sym typeface="Arial"/>
              </a:rPr>
              <a:t>terhadap COVID-19.</a:t>
            </a:r>
            <a:endParaRPr sz="1200">
              <a:highlight>
                <a:schemeClr val="lt1"/>
              </a:highlight>
              <a:latin typeface="Arial"/>
              <a:ea typeface="Arial"/>
              <a:cs typeface="Arial"/>
              <a:sym typeface="Arial"/>
            </a:endParaRPr>
          </a:p>
          <a:p>
            <a:pPr indent="0" lvl="0" marL="0" rtl="0" algn="just">
              <a:spcBef>
                <a:spcPts val="500"/>
              </a:spcBef>
              <a:spcAft>
                <a:spcPts val="1600"/>
              </a:spcAft>
              <a:buClr>
                <a:schemeClr val="dk1"/>
              </a:buClr>
              <a:buSzPts val="1100"/>
              <a:buFont typeface="Arial"/>
              <a:buNone/>
            </a:pPr>
            <a:r>
              <a:t/>
            </a:r>
            <a:endParaRPr sz="1200">
              <a:latin typeface="Arial"/>
              <a:ea typeface="Arial"/>
              <a:cs typeface="Arial"/>
              <a:sym typeface="Arial"/>
            </a:endParaRPr>
          </a:p>
        </p:txBody>
      </p:sp>
      <p:sp>
        <p:nvSpPr>
          <p:cNvPr id="351" name="Google Shape;351;p38"/>
          <p:cNvSpPr txBox="1"/>
          <p:nvPr>
            <p:ph type="title"/>
          </p:nvPr>
        </p:nvSpPr>
        <p:spPr>
          <a:xfrm>
            <a:off x="247500" y="-1600"/>
            <a:ext cx="864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Peningkatan dan Penurunan Investasi bergantung pada Jenis Sektor</a:t>
            </a:r>
            <a:endParaRPr sz="2000"/>
          </a:p>
        </p:txBody>
      </p:sp>
      <p:sp>
        <p:nvSpPr>
          <p:cNvPr id="352" name="Google Shape;352;p38"/>
          <p:cNvSpPr txBox="1"/>
          <p:nvPr/>
        </p:nvSpPr>
        <p:spPr>
          <a:xfrm>
            <a:off x="290150" y="659725"/>
            <a:ext cx="3459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Investasi Saham di Bursa Efek</a:t>
            </a:r>
            <a:endParaRPr b="1" sz="1500"/>
          </a:p>
        </p:txBody>
      </p:sp>
      <p:sp>
        <p:nvSpPr>
          <p:cNvPr id="353" name="Google Shape;353;p38"/>
          <p:cNvSpPr/>
          <p:nvPr/>
        </p:nvSpPr>
        <p:spPr>
          <a:xfrm>
            <a:off x="350600" y="1029025"/>
            <a:ext cx="33387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38" title="Points scored"/>
          <p:cNvPicPr preferRelativeResize="0"/>
          <p:nvPr/>
        </p:nvPicPr>
        <p:blipFill>
          <a:blip r:embed="rId3">
            <a:alphaModFix/>
          </a:blip>
          <a:stretch>
            <a:fillRect/>
          </a:stretch>
        </p:blipFill>
        <p:spPr>
          <a:xfrm>
            <a:off x="4531425" y="1069100"/>
            <a:ext cx="3338625" cy="2064396"/>
          </a:xfrm>
          <a:prstGeom prst="rect">
            <a:avLst/>
          </a:prstGeom>
          <a:noFill/>
          <a:ln>
            <a:noFill/>
          </a:ln>
        </p:spPr>
      </p:pic>
      <p:pic>
        <p:nvPicPr>
          <p:cNvPr id="355" name="Google Shape;355;p38" title="Points scored"/>
          <p:cNvPicPr preferRelativeResize="0"/>
          <p:nvPr/>
        </p:nvPicPr>
        <p:blipFill>
          <a:blip r:embed="rId4">
            <a:alphaModFix/>
          </a:blip>
          <a:stretch>
            <a:fillRect/>
          </a:stretch>
        </p:blipFill>
        <p:spPr>
          <a:xfrm>
            <a:off x="350638" y="1069100"/>
            <a:ext cx="3338631" cy="2064400"/>
          </a:xfrm>
          <a:prstGeom prst="rect">
            <a:avLst/>
          </a:prstGeom>
          <a:noFill/>
          <a:ln>
            <a:noFill/>
          </a:ln>
        </p:spPr>
      </p:pic>
      <p:sp>
        <p:nvSpPr>
          <p:cNvPr id="356" name="Google Shape;356;p38"/>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358" name="Google Shape;358;p38"/>
          <p:cNvSpPr/>
          <p:nvPr/>
        </p:nvSpPr>
        <p:spPr>
          <a:xfrm>
            <a:off x="228600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Ekonomi</a:t>
            </a:r>
            <a:endParaRPr b="1">
              <a:solidFill>
                <a:schemeClr val="lt1"/>
              </a:solidFill>
              <a:latin typeface="Montserrat"/>
              <a:ea typeface="Montserrat"/>
              <a:cs typeface="Montserrat"/>
              <a:sym typeface="Montserrat"/>
            </a:endParaRPr>
          </a:p>
        </p:txBody>
      </p:sp>
      <p:sp>
        <p:nvSpPr>
          <p:cNvPr id="359" name="Google Shape;359;p38"/>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360" name="Google Shape;360;p38"/>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361" name="Google Shape;361;p38"/>
          <p:cNvSpPr txBox="1"/>
          <p:nvPr/>
        </p:nvSpPr>
        <p:spPr>
          <a:xfrm>
            <a:off x="4457475" y="659725"/>
            <a:ext cx="360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Pinjaman dari Bank Pada Sektoral</a:t>
            </a:r>
            <a:endParaRPr b="1" sz="1500"/>
          </a:p>
        </p:txBody>
      </p:sp>
      <p:sp>
        <p:nvSpPr>
          <p:cNvPr id="362" name="Google Shape;362;p38"/>
          <p:cNvSpPr/>
          <p:nvPr/>
        </p:nvSpPr>
        <p:spPr>
          <a:xfrm>
            <a:off x="4531425" y="1029025"/>
            <a:ext cx="34596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txBox="1"/>
          <p:nvPr/>
        </p:nvSpPr>
        <p:spPr>
          <a:xfrm>
            <a:off x="385250" y="4163300"/>
            <a:ext cx="80094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500"/>
              </a:spcAft>
              <a:buNone/>
            </a:pPr>
            <a:r>
              <a:rPr lang="en" sz="1200">
                <a:solidFill>
                  <a:schemeClr val="dk1"/>
                </a:solidFill>
              </a:rPr>
              <a:t>secara keseluruhan, berdasarkan volume, nilai saham, dan investasi bank, dapat disimpulkan bahwa </a:t>
            </a:r>
            <a:r>
              <a:rPr b="1" lang="en" sz="1200">
                <a:solidFill>
                  <a:schemeClr val="dk1"/>
                </a:solidFill>
              </a:rPr>
              <a:t>tingkat investasi Indonesia tidak dipengaruhi secara signifikan oleh kondisi pandemi</a:t>
            </a:r>
            <a:endParaRPr sz="1200">
              <a:latin typeface="Montserrat"/>
              <a:ea typeface="Montserrat"/>
              <a:cs typeface="Montserrat"/>
              <a:sym typeface="Montserrat"/>
            </a:endParaRPr>
          </a:p>
        </p:txBody>
      </p:sp>
      <p:sp>
        <p:nvSpPr>
          <p:cNvPr id="364" name="Google Shape;364;p38"/>
          <p:cNvSpPr txBox="1"/>
          <p:nvPr/>
        </p:nvSpPr>
        <p:spPr>
          <a:xfrm>
            <a:off x="7081250" y="2903775"/>
            <a:ext cx="143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TSDN  </a:t>
            </a:r>
            <a:endParaRPr sz="800">
              <a:latin typeface="Montserrat"/>
              <a:ea typeface="Montserrat"/>
              <a:cs typeface="Montserrat"/>
              <a:sym typeface="Montserrat"/>
            </a:endParaRPr>
          </a:p>
        </p:txBody>
      </p:sp>
      <p:sp>
        <p:nvSpPr>
          <p:cNvPr id="365" name="Google Shape;365;p38"/>
          <p:cNvSpPr txBox="1"/>
          <p:nvPr/>
        </p:nvSpPr>
        <p:spPr>
          <a:xfrm>
            <a:off x="2297700" y="2903775"/>
            <a:ext cx="143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TSDN  </a:t>
            </a:r>
            <a:endParaRPr sz="8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9"/>
          <p:cNvSpPr txBox="1"/>
          <p:nvPr>
            <p:ph idx="2" type="subTitle"/>
          </p:nvPr>
        </p:nvSpPr>
        <p:spPr>
          <a:xfrm>
            <a:off x="4730200" y="3149700"/>
            <a:ext cx="4145700" cy="8043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600"/>
              </a:spcBef>
              <a:spcAft>
                <a:spcPts val="0"/>
              </a:spcAft>
              <a:buClr>
                <a:srgbClr val="212121"/>
              </a:buClr>
              <a:buSzPts val="1200"/>
              <a:buFont typeface="Arial"/>
              <a:buChar char="●"/>
            </a:pPr>
            <a:r>
              <a:rPr lang="en" sz="1200">
                <a:solidFill>
                  <a:srgbClr val="212121"/>
                </a:solidFill>
                <a:highlight>
                  <a:srgbClr val="FFFFFF"/>
                </a:highlight>
                <a:latin typeface="Arial"/>
                <a:ea typeface="Arial"/>
                <a:cs typeface="Arial"/>
                <a:sym typeface="Arial"/>
              </a:rPr>
              <a:t>Nilai Ekspor dan Impor memiliki kecenderungan </a:t>
            </a:r>
            <a:r>
              <a:rPr b="1" lang="en" sz="1200">
                <a:solidFill>
                  <a:srgbClr val="212121"/>
                </a:solidFill>
                <a:highlight>
                  <a:srgbClr val="FFFFFF"/>
                </a:highlight>
                <a:latin typeface="Arial"/>
                <a:ea typeface="Arial"/>
                <a:cs typeface="Arial"/>
                <a:sym typeface="Arial"/>
              </a:rPr>
              <a:t>tren naik</a:t>
            </a:r>
            <a:r>
              <a:rPr lang="en" sz="1200">
                <a:solidFill>
                  <a:srgbClr val="212121"/>
                </a:solidFill>
                <a:highlight>
                  <a:srgbClr val="FFFFFF"/>
                </a:highlight>
                <a:latin typeface="Arial"/>
                <a:ea typeface="Arial"/>
                <a:cs typeface="Arial"/>
                <a:sym typeface="Arial"/>
              </a:rPr>
              <a:t> selama pandemi. </a:t>
            </a:r>
            <a:endParaRPr sz="1200">
              <a:solidFill>
                <a:srgbClr val="212121"/>
              </a:solidFill>
              <a:highlight>
                <a:srgbClr val="FFFFFF"/>
              </a:highlight>
              <a:latin typeface="Arial"/>
              <a:ea typeface="Arial"/>
              <a:cs typeface="Arial"/>
              <a:sym typeface="Arial"/>
            </a:endParaRPr>
          </a:p>
          <a:p>
            <a:pPr indent="-304800" lvl="0" marL="457200" rtl="0" algn="just">
              <a:lnSpc>
                <a:spcPct val="100000"/>
              </a:lnSpc>
              <a:spcBef>
                <a:spcPts val="0"/>
              </a:spcBef>
              <a:spcAft>
                <a:spcPts val="0"/>
              </a:spcAft>
              <a:buClr>
                <a:srgbClr val="212121"/>
              </a:buClr>
              <a:buSzPts val="1200"/>
              <a:buFont typeface="Arial"/>
              <a:buChar char="●"/>
            </a:pPr>
            <a:r>
              <a:rPr lang="en" sz="1200">
                <a:solidFill>
                  <a:srgbClr val="212121"/>
                </a:solidFill>
                <a:highlight>
                  <a:srgbClr val="FFFFFF"/>
                </a:highlight>
                <a:latin typeface="Arial"/>
                <a:ea typeface="Arial"/>
                <a:cs typeface="Arial"/>
                <a:sym typeface="Arial"/>
              </a:rPr>
              <a:t>Hubungan linear dengan COVID-19 juga </a:t>
            </a:r>
            <a:r>
              <a:rPr b="1" lang="en" sz="1200">
                <a:solidFill>
                  <a:srgbClr val="212121"/>
                </a:solidFill>
                <a:highlight>
                  <a:srgbClr val="FFFFFF"/>
                </a:highlight>
                <a:latin typeface="Arial"/>
                <a:ea typeface="Arial"/>
                <a:cs typeface="Arial"/>
                <a:sym typeface="Arial"/>
              </a:rPr>
              <a:t>rendah</a:t>
            </a:r>
            <a:r>
              <a:rPr lang="en" sz="1200">
                <a:solidFill>
                  <a:srgbClr val="212121"/>
                </a:solidFill>
                <a:highlight>
                  <a:srgbClr val="FFFFFF"/>
                </a:highlight>
                <a:latin typeface="Arial"/>
                <a:ea typeface="Arial"/>
                <a:cs typeface="Arial"/>
                <a:sym typeface="Arial"/>
              </a:rPr>
              <a:t>.</a:t>
            </a:r>
            <a:endParaRPr sz="1200">
              <a:solidFill>
                <a:srgbClr val="212121"/>
              </a:solidFill>
              <a:highlight>
                <a:srgbClr val="FFFFFF"/>
              </a:highlight>
              <a:latin typeface="Arial"/>
              <a:ea typeface="Arial"/>
              <a:cs typeface="Arial"/>
              <a:sym typeface="Arial"/>
            </a:endParaRPr>
          </a:p>
          <a:p>
            <a:pPr indent="0" lvl="0" marL="0" rtl="0" algn="just">
              <a:lnSpc>
                <a:spcPct val="100000"/>
              </a:lnSpc>
              <a:spcBef>
                <a:spcPts val="600"/>
              </a:spcBef>
              <a:spcAft>
                <a:spcPts val="0"/>
              </a:spcAft>
              <a:buNone/>
            </a:pPr>
            <a:r>
              <a:t/>
            </a:r>
            <a:endParaRPr b="1" sz="1200">
              <a:solidFill>
                <a:srgbClr val="212121"/>
              </a:solidFill>
              <a:highlight>
                <a:srgbClr val="FFFFFF"/>
              </a:highlight>
              <a:latin typeface="Arial"/>
              <a:ea typeface="Arial"/>
              <a:cs typeface="Arial"/>
              <a:sym typeface="Arial"/>
            </a:endParaRPr>
          </a:p>
          <a:p>
            <a:pPr indent="0" lvl="0" marL="0" rtl="0" algn="just">
              <a:lnSpc>
                <a:spcPct val="100000"/>
              </a:lnSpc>
              <a:spcBef>
                <a:spcPts val="500"/>
              </a:spcBef>
              <a:spcAft>
                <a:spcPts val="0"/>
              </a:spcAft>
              <a:buClr>
                <a:schemeClr val="dk1"/>
              </a:buClr>
              <a:buSzPts val="1100"/>
              <a:buFont typeface="Arial"/>
              <a:buNone/>
            </a:pPr>
            <a:r>
              <a:t/>
            </a:r>
            <a:endParaRPr sz="1200">
              <a:solidFill>
                <a:srgbClr val="212121"/>
              </a:solidFill>
              <a:highlight>
                <a:srgbClr val="FFFFFF"/>
              </a:highlight>
              <a:latin typeface="Arial"/>
              <a:ea typeface="Arial"/>
              <a:cs typeface="Arial"/>
              <a:sym typeface="Arial"/>
            </a:endParaRPr>
          </a:p>
          <a:p>
            <a:pPr indent="0" lvl="0" marL="0" rtl="0" algn="just">
              <a:lnSpc>
                <a:spcPct val="100000"/>
              </a:lnSpc>
              <a:spcBef>
                <a:spcPts val="1600"/>
              </a:spcBef>
              <a:spcAft>
                <a:spcPts val="0"/>
              </a:spcAft>
              <a:buClr>
                <a:schemeClr val="dk1"/>
              </a:buClr>
              <a:buSzPts val="1100"/>
              <a:buFont typeface="Arial"/>
              <a:buNone/>
            </a:pPr>
            <a:r>
              <a:t/>
            </a:r>
            <a:endParaRPr sz="1200">
              <a:latin typeface="Arial"/>
              <a:ea typeface="Arial"/>
              <a:cs typeface="Arial"/>
              <a:sym typeface="Arial"/>
            </a:endParaRPr>
          </a:p>
          <a:p>
            <a:pPr indent="0" lvl="0" marL="0" rtl="0" algn="just">
              <a:lnSpc>
                <a:spcPct val="100000"/>
              </a:lnSpc>
              <a:spcBef>
                <a:spcPts val="1600"/>
              </a:spcBef>
              <a:spcAft>
                <a:spcPts val="0"/>
              </a:spcAft>
              <a:buClr>
                <a:schemeClr val="dk1"/>
              </a:buClr>
              <a:buSzPts val="1100"/>
              <a:buFont typeface="Arial"/>
              <a:buNone/>
            </a:pPr>
            <a:r>
              <a:t/>
            </a:r>
            <a:endParaRPr sz="1200">
              <a:latin typeface="Arial"/>
              <a:ea typeface="Arial"/>
              <a:cs typeface="Arial"/>
              <a:sym typeface="Arial"/>
            </a:endParaRPr>
          </a:p>
          <a:p>
            <a:pPr indent="0" lvl="0" marL="0" rtl="0" algn="just">
              <a:lnSpc>
                <a:spcPct val="100000"/>
              </a:lnSpc>
              <a:spcBef>
                <a:spcPts val="1600"/>
              </a:spcBef>
              <a:spcAft>
                <a:spcPts val="0"/>
              </a:spcAft>
              <a:buClr>
                <a:schemeClr val="dk1"/>
              </a:buClr>
              <a:buSzPts val="1100"/>
              <a:buFont typeface="Arial"/>
              <a:buNone/>
            </a:pPr>
            <a:r>
              <a:t/>
            </a:r>
            <a:endParaRPr sz="1200">
              <a:latin typeface="Arial"/>
              <a:ea typeface="Arial"/>
              <a:cs typeface="Arial"/>
              <a:sym typeface="Arial"/>
            </a:endParaRPr>
          </a:p>
          <a:p>
            <a:pPr indent="0" lvl="0" marL="0" rtl="0" algn="just">
              <a:lnSpc>
                <a:spcPct val="100000"/>
              </a:lnSpc>
              <a:spcBef>
                <a:spcPts val="1600"/>
              </a:spcBef>
              <a:spcAft>
                <a:spcPts val="1600"/>
              </a:spcAft>
              <a:buClr>
                <a:schemeClr val="dk1"/>
              </a:buClr>
              <a:buSzPts val="1100"/>
              <a:buFont typeface="Arial"/>
              <a:buNone/>
            </a:pPr>
            <a:r>
              <a:t/>
            </a:r>
            <a:endParaRPr sz="1200">
              <a:latin typeface="Arial"/>
              <a:ea typeface="Arial"/>
              <a:cs typeface="Arial"/>
              <a:sym typeface="Arial"/>
            </a:endParaRPr>
          </a:p>
        </p:txBody>
      </p:sp>
      <p:sp>
        <p:nvSpPr>
          <p:cNvPr id="371" name="Google Shape;371;p39"/>
          <p:cNvSpPr txBox="1"/>
          <p:nvPr>
            <p:ph idx="2" type="subTitle"/>
          </p:nvPr>
        </p:nvSpPr>
        <p:spPr>
          <a:xfrm>
            <a:off x="77275" y="3149700"/>
            <a:ext cx="4263000" cy="834000"/>
          </a:xfrm>
          <a:prstGeom prst="rect">
            <a:avLst/>
          </a:prstGeom>
        </p:spPr>
        <p:txBody>
          <a:bodyPr anchorCtr="0" anchor="t" bIns="91425" lIns="91425" spcFirstLastPara="1" rIns="91425" wrap="square" tIns="91425">
            <a:noAutofit/>
          </a:bodyPr>
          <a:lstStyle/>
          <a:p>
            <a:pPr indent="-304800" lvl="0" marL="457200" marR="38100" rtl="0" algn="just">
              <a:lnSpc>
                <a:spcPct val="100000"/>
              </a:lnSpc>
              <a:spcBef>
                <a:spcPts val="600"/>
              </a:spcBef>
              <a:spcAft>
                <a:spcPts val="0"/>
              </a:spcAft>
              <a:buClr>
                <a:srgbClr val="212121"/>
              </a:buClr>
              <a:buSzPts val="1200"/>
              <a:buFont typeface="Arial"/>
              <a:buChar char="●"/>
            </a:pPr>
            <a:r>
              <a:rPr lang="en" sz="1200">
                <a:solidFill>
                  <a:srgbClr val="212121"/>
                </a:solidFill>
                <a:latin typeface="Arial"/>
                <a:ea typeface="Arial"/>
                <a:cs typeface="Arial"/>
                <a:sym typeface="Arial"/>
              </a:rPr>
              <a:t>Terjadi </a:t>
            </a:r>
            <a:r>
              <a:rPr b="1" lang="en" sz="1200">
                <a:solidFill>
                  <a:srgbClr val="212121"/>
                </a:solidFill>
                <a:latin typeface="Arial"/>
                <a:ea typeface="Arial"/>
                <a:cs typeface="Arial"/>
                <a:sym typeface="Arial"/>
              </a:rPr>
              <a:t>fluktuasi pengeluaran</a:t>
            </a:r>
            <a:r>
              <a:rPr lang="en" sz="1200">
                <a:solidFill>
                  <a:srgbClr val="212121"/>
                </a:solidFill>
                <a:latin typeface="Arial"/>
                <a:ea typeface="Arial"/>
                <a:cs typeface="Arial"/>
                <a:sym typeface="Arial"/>
              </a:rPr>
              <a:t> </a:t>
            </a:r>
            <a:r>
              <a:rPr b="1" lang="en" sz="1200">
                <a:solidFill>
                  <a:srgbClr val="212121"/>
                </a:solidFill>
                <a:latin typeface="Arial"/>
                <a:ea typeface="Arial"/>
                <a:cs typeface="Arial"/>
                <a:sym typeface="Arial"/>
              </a:rPr>
              <a:t>pemerintah</a:t>
            </a:r>
            <a:r>
              <a:rPr lang="en" sz="1200">
                <a:solidFill>
                  <a:srgbClr val="212121"/>
                </a:solidFill>
                <a:latin typeface="Arial"/>
                <a:ea typeface="Arial"/>
                <a:cs typeface="Arial"/>
                <a:sym typeface="Arial"/>
              </a:rPr>
              <a:t> dari Agustus 2020 hingga Januari 2021. </a:t>
            </a:r>
            <a:endParaRPr sz="1200">
              <a:solidFill>
                <a:srgbClr val="212121"/>
              </a:solidFill>
              <a:latin typeface="Arial"/>
              <a:ea typeface="Arial"/>
              <a:cs typeface="Arial"/>
              <a:sym typeface="Arial"/>
            </a:endParaRPr>
          </a:p>
          <a:p>
            <a:pPr indent="-304800" lvl="0" marL="457200" marR="38100" rtl="0" algn="just">
              <a:lnSpc>
                <a:spcPct val="100000"/>
              </a:lnSpc>
              <a:spcBef>
                <a:spcPts val="0"/>
              </a:spcBef>
              <a:spcAft>
                <a:spcPts val="0"/>
              </a:spcAft>
              <a:buClr>
                <a:srgbClr val="212121"/>
              </a:buClr>
              <a:buSzPts val="1200"/>
              <a:buFont typeface="Arial"/>
              <a:buChar char="●"/>
            </a:pPr>
            <a:r>
              <a:rPr lang="en" sz="1200">
                <a:solidFill>
                  <a:srgbClr val="212121"/>
                </a:solidFill>
                <a:latin typeface="Arial"/>
                <a:ea typeface="Arial"/>
                <a:cs typeface="Arial"/>
                <a:sym typeface="Arial"/>
              </a:rPr>
              <a:t>Hubungan linear dengan COVID-19 </a:t>
            </a:r>
            <a:r>
              <a:rPr b="1" lang="en" sz="1200">
                <a:solidFill>
                  <a:srgbClr val="212121"/>
                </a:solidFill>
                <a:latin typeface="Arial"/>
                <a:ea typeface="Arial"/>
                <a:cs typeface="Arial"/>
                <a:sym typeface="Arial"/>
              </a:rPr>
              <a:t>sangat</a:t>
            </a:r>
            <a:r>
              <a:rPr lang="en" sz="1200">
                <a:solidFill>
                  <a:srgbClr val="212121"/>
                </a:solidFill>
                <a:latin typeface="Arial"/>
                <a:ea typeface="Arial"/>
                <a:cs typeface="Arial"/>
                <a:sym typeface="Arial"/>
              </a:rPr>
              <a:t> </a:t>
            </a:r>
            <a:r>
              <a:rPr b="1" lang="en" sz="1200">
                <a:solidFill>
                  <a:srgbClr val="212121"/>
                </a:solidFill>
                <a:latin typeface="Arial"/>
                <a:ea typeface="Arial"/>
                <a:cs typeface="Arial"/>
                <a:sym typeface="Arial"/>
              </a:rPr>
              <a:t>rendah</a:t>
            </a:r>
            <a:r>
              <a:rPr lang="en" sz="1200">
                <a:solidFill>
                  <a:srgbClr val="212121"/>
                </a:solidFill>
                <a:latin typeface="Arial"/>
                <a:ea typeface="Arial"/>
                <a:cs typeface="Arial"/>
                <a:sym typeface="Arial"/>
              </a:rPr>
              <a:t>. </a:t>
            </a:r>
            <a:endParaRPr sz="1200">
              <a:solidFill>
                <a:srgbClr val="212121"/>
              </a:solidFill>
              <a:latin typeface="Arial"/>
              <a:ea typeface="Arial"/>
              <a:cs typeface="Arial"/>
              <a:sym typeface="Arial"/>
            </a:endParaRPr>
          </a:p>
          <a:p>
            <a:pPr indent="0" lvl="0" marL="0" marR="38100" rtl="0" algn="just">
              <a:lnSpc>
                <a:spcPct val="100000"/>
              </a:lnSpc>
              <a:spcBef>
                <a:spcPts val="600"/>
              </a:spcBef>
              <a:spcAft>
                <a:spcPts val="0"/>
              </a:spcAft>
              <a:buNone/>
            </a:pPr>
            <a:r>
              <a:t/>
            </a:r>
            <a:endParaRPr b="1" sz="1200">
              <a:solidFill>
                <a:srgbClr val="212121"/>
              </a:solidFill>
              <a:latin typeface="Arial"/>
              <a:ea typeface="Arial"/>
              <a:cs typeface="Arial"/>
              <a:sym typeface="Arial"/>
            </a:endParaRPr>
          </a:p>
          <a:p>
            <a:pPr indent="0" lvl="0" marL="0" marR="38100" rtl="0" algn="just">
              <a:lnSpc>
                <a:spcPct val="100000"/>
              </a:lnSpc>
              <a:spcBef>
                <a:spcPts val="600"/>
              </a:spcBef>
              <a:spcAft>
                <a:spcPts val="500"/>
              </a:spcAft>
              <a:buNone/>
            </a:pPr>
            <a:r>
              <a:t/>
            </a:r>
            <a:endParaRPr b="1" sz="1200">
              <a:latin typeface="Arial"/>
              <a:ea typeface="Arial"/>
              <a:cs typeface="Arial"/>
              <a:sym typeface="Arial"/>
            </a:endParaRPr>
          </a:p>
        </p:txBody>
      </p:sp>
      <p:sp>
        <p:nvSpPr>
          <p:cNvPr id="372" name="Google Shape;372;p39"/>
          <p:cNvSpPr txBox="1"/>
          <p:nvPr>
            <p:ph type="title"/>
          </p:nvPr>
        </p:nvSpPr>
        <p:spPr>
          <a:xfrm>
            <a:off x="77275" y="76200"/>
            <a:ext cx="906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Pemerintah &amp; Ekspor-Impor Tidak Dipengaruhi Pandemi</a:t>
            </a:r>
            <a:endParaRPr sz="2000"/>
          </a:p>
        </p:txBody>
      </p:sp>
      <p:sp>
        <p:nvSpPr>
          <p:cNvPr id="373" name="Google Shape;373;p39"/>
          <p:cNvSpPr txBox="1"/>
          <p:nvPr/>
        </p:nvSpPr>
        <p:spPr>
          <a:xfrm>
            <a:off x="99600" y="462475"/>
            <a:ext cx="3459600" cy="369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a:t>Belanja Pemerintah Pusat </a:t>
            </a:r>
            <a:endParaRPr b="1" sz="1500"/>
          </a:p>
        </p:txBody>
      </p:sp>
      <p:sp>
        <p:nvSpPr>
          <p:cNvPr id="374" name="Google Shape;374;p39"/>
          <p:cNvSpPr/>
          <p:nvPr/>
        </p:nvSpPr>
        <p:spPr>
          <a:xfrm>
            <a:off x="167075" y="780650"/>
            <a:ext cx="3986100" cy="46200"/>
          </a:xfrm>
          <a:prstGeom prst="rect">
            <a:avLst/>
          </a:prstGeom>
          <a:solidFill>
            <a:schemeClr val="dk2"/>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a:p>
        </p:txBody>
      </p:sp>
      <p:pic>
        <p:nvPicPr>
          <p:cNvPr id="375" name="Google Shape;375;p39" title="Points scored"/>
          <p:cNvPicPr preferRelativeResize="0"/>
          <p:nvPr/>
        </p:nvPicPr>
        <p:blipFill>
          <a:blip r:embed="rId3">
            <a:alphaModFix/>
          </a:blip>
          <a:stretch>
            <a:fillRect/>
          </a:stretch>
        </p:blipFill>
        <p:spPr>
          <a:xfrm>
            <a:off x="341338" y="958600"/>
            <a:ext cx="3734874" cy="2309390"/>
          </a:xfrm>
          <a:prstGeom prst="rect">
            <a:avLst/>
          </a:prstGeom>
          <a:noFill/>
          <a:ln>
            <a:noFill/>
          </a:ln>
        </p:spPr>
      </p:pic>
      <p:sp>
        <p:nvSpPr>
          <p:cNvPr id="376" name="Google Shape;376;p39"/>
          <p:cNvSpPr txBox="1"/>
          <p:nvPr/>
        </p:nvSpPr>
        <p:spPr>
          <a:xfrm>
            <a:off x="4730400" y="462475"/>
            <a:ext cx="3459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Nilai Ekspor Impor Indonesia</a:t>
            </a:r>
            <a:endParaRPr b="1" sz="1500"/>
          </a:p>
        </p:txBody>
      </p:sp>
      <p:sp>
        <p:nvSpPr>
          <p:cNvPr id="377" name="Google Shape;377;p39"/>
          <p:cNvSpPr/>
          <p:nvPr/>
        </p:nvSpPr>
        <p:spPr>
          <a:xfrm>
            <a:off x="4806600" y="785575"/>
            <a:ext cx="3986100" cy="462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9" title="Points scored"/>
          <p:cNvPicPr preferRelativeResize="0"/>
          <p:nvPr/>
        </p:nvPicPr>
        <p:blipFill>
          <a:blip r:embed="rId4">
            <a:alphaModFix/>
          </a:blip>
          <a:stretch>
            <a:fillRect/>
          </a:stretch>
        </p:blipFill>
        <p:spPr>
          <a:xfrm>
            <a:off x="5207350" y="980938"/>
            <a:ext cx="3459600" cy="2139179"/>
          </a:xfrm>
          <a:prstGeom prst="rect">
            <a:avLst/>
          </a:prstGeom>
          <a:noFill/>
          <a:ln>
            <a:noFill/>
          </a:ln>
        </p:spPr>
      </p:pic>
      <p:sp>
        <p:nvSpPr>
          <p:cNvPr id="379" name="Google Shape;379;p39"/>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381" name="Google Shape;381;p39"/>
          <p:cNvSpPr/>
          <p:nvPr/>
        </p:nvSpPr>
        <p:spPr>
          <a:xfrm>
            <a:off x="228600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Ekonomi</a:t>
            </a:r>
            <a:endParaRPr b="1">
              <a:solidFill>
                <a:schemeClr val="lt1"/>
              </a:solidFill>
              <a:latin typeface="Montserrat"/>
              <a:ea typeface="Montserrat"/>
              <a:cs typeface="Montserrat"/>
              <a:sym typeface="Montserrat"/>
            </a:endParaRPr>
          </a:p>
        </p:txBody>
      </p:sp>
      <p:sp>
        <p:nvSpPr>
          <p:cNvPr id="382" name="Google Shape;382;p39"/>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383" name="Google Shape;383;p39"/>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384" name="Google Shape;384;p39"/>
          <p:cNvSpPr txBox="1"/>
          <p:nvPr/>
        </p:nvSpPr>
        <p:spPr>
          <a:xfrm>
            <a:off x="4845250" y="3983575"/>
            <a:ext cx="3915600" cy="369300"/>
          </a:xfrm>
          <a:prstGeom prst="rect">
            <a:avLst/>
          </a:prstGeom>
          <a:noFill/>
          <a:ln>
            <a:noFill/>
          </a:ln>
        </p:spPr>
        <p:txBody>
          <a:bodyPr anchorCtr="0" anchor="t" bIns="91425" lIns="91425" spcFirstLastPara="1" rIns="91425" wrap="square" tIns="91425">
            <a:spAutoFit/>
          </a:bodyPr>
          <a:lstStyle/>
          <a:p>
            <a:pPr indent="0" lvl="0" marL="0" rtl="0" algn="just">
              <a:spcBef>
                <a:spcPts val="600"/>
              </a:spcBef>
              <a:spcAft>
                <a:spcPts val="500"/>
              </a:spcAft>
              <a:buNone/>
            </a:pPr>
            <a:r>
              <a:rPr b="1" lang="en" sz="1200">
                <a:solidFill>
                  <a:srgbClr val="212121"/>
                </a:solidFill>
                <a:highlight>
                  <a:schemeClr val="lt1"/>
                </a:highlight>
              </a:rPr>
              <a:t>Nilai ekspor impor tidak dipengaruhi oleh pandemi</a:t>
            </a:r>
            <a:r>
              <a:rPr b="1" lang="en" sz="1100">
                <a:solidFill>
                  <a:srgbClr val="212121"/>
                </a:solidFill>
                <a:highlight>
                  <a:schemeClr val="lt1"/>
                </a:highlight>
              </a:rPr>
              <a:t>.</a:t>
            </a:r>
            <a:endParaRPr/>
          </a:p>
        </p:txBody>
      </p:sp>
      <p:sp>
        <p:nvSpPr>
          <p:cNvPr id="385" name="Google Shape;385;p39"/>
          <p:cNvSpPr txBox="1"/>
          <p:nvPr/>
        </p:nvSpPr>
        <p:spPr>
          <a:xfrm>
            <a:off x="268700" y="3983700"/>
            <a:ext cx="3884400" cy="554100"/>
          </a:xfrm>
          <a:prstGeom prst="rect">
            <a:avLst/>
          </a:prstGeom>
          <a:noFill/>
          <a:ln>
            <a:noFill/>
          </a:ln>
        </p:spPr>
        <p:txBody>
          <a:bodyPr anchorCtr="0" anchor="t" bIns="91425" lIns="91425" spcFirstLastPara="1" rIns="91425" wrap="square" tIns="91425">
            <a:spAutoFit/>
          </a:bodyPr>
          <a:lstStyle/>
          <a:p>
            <a:pPr indent="0" lvl="0" marL="0" marR="38100" rtl="0" algn="just">
              <a:spcBef>
                <a:spcPts val="600"/>
              </a:spcBef>
              <a:spcAft>
                <a:spcPts val="500"/>
              </a:spcAft>
              <a:buNone/>
            </a:pPr>
            <a:r>
              <a:rPr b="1" lang="en" sz="1200">
                <a:solidFill>
                  <a:srgbClr val="212121"/>
                </a:solidFill>
              </a:rPr>
              <a:t>Anggaran pemerintah tidak dikhususkan untuk penanganan COVID-19.</a:t>
            </a:r>
            <a:endParaRPr/>
          </a:p>
        </p:txBody>
      </p:sp>
      <p:sp>
        <p:nvSpPr>
          <p:cNvPr id="386" name="Google Shape;386;p39"/>
          <p:cNvSpPr txBox="1"/>
          <p:nvPr/>
        </p:nvSpPr>
        <p:spPr>
          <a:xfrm>
            <a:off x="2382750" y="3093450"/>
            <a:ext cx="188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Menteri Keuangan</a:t>
            </a:r>
            <a:endParaRPr sz="800">
              <a:latin typeface="Montserrat"/>
              <a:ea typeface="Montserrat"/>
              <a:cs typeface="Montserrat"/>
              <a:sym typeface="Montserrat"/>
            </a:endParaRPr>
          </a:p>
        </p:txBody>
      </p:sp>
      <p:sp>
        <p:nvSpPr>
          <p:cNvPr id="387" name="Google Shape;387;p39"/>
          <p:cNvSpPr txBox="1"/>
          <p:nvPr/>
        </p:nvSpPr>
        <p:spPr>
          <a:xfrm>
            <a:off x="6911400" y="3093450"/>
            <a:ext cx="188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Badan Pusat Statistik</a:t>
            </a:r>
            <a:endParaRPr sz="8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0"/>
          <p:cNvSpPr txBox="1"/>
          <p:nvPr>
            <p:ph idx="2" type="subTitle"/>
          </p:nvPr>
        </p:nvSpPr>
        <p:spPr>
          <a:xfrm>
            <a:off x="161525" y="3320625"/>
            <a:ext cx="8833500" cy="1472400"/>
          </a:xfrm>
          <a:prstGeom prst="rect">
            <a:avLst/>
          </a:prstGeom>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Arial"/>
                <a:ea typeface="Arial"/>
                <a:cs typeface="Arial"/>
                <a:sym typeface="Arial"/>
              </a:rPr>
              <a:t>Bila dilihat secara menyeluruh, ekonomi Indonesia justru meningkat. Tetapi bila dicermati, bila menggunakan </a:t>
            </a:r>
            <a:r>
              <a:rPr i="1" lang="en" sz="1200">
                <a:solidFill>
                  <a:srgbClr val="212121"/>
                </a:solidFill>
                <a:highlight>
                  <a:srgbClr val="FFFFFF"/>
                </a:highlight>
                <a:latin typeface="Arial"/>
                <a:ea typeface="Arial"/>
                <a:cs typeface="Arial"/>
                <a:sym typeface="Arial"/>
              </a:rPr>
              <a:t>time frame</a:t>
            </a:r>
            <a:r>
              <a:rPr lang="en" sz="1200">
                <a:solidFill>
                  <a:srgbClr val="212121"/>
                </a:solidFill>
                <a:highlight>
                  <a:srgbClr val="FFFFFF"/>
                </a:highlight>
                <a:latin typeface="Arial"/>
                <a:ea typeface="Arial"/>
                <a:cs typeface="Arial"/>
                <a:sym typeface="Arial"/>
              </a:rPr>
              <a:t> pandemi di Indonesia (maret 2020-sekarang), </a:t>
            </a:r>
            <a:r>
              <a:rPr b="1" lang="en" sz="1200">
                <a:solidFill>
                  <a:srgbClr val="212121"/>
                </a:solidFill>
                <a:highlight>
                  <a:srgbClr val="FFFFFF"/>
                </a:highlight>
                <a:latin typeface="Arial"/>
                <a:ea typeface="Arial"/>
                <a:cs typeface="Arial"/>
                <a:sym typeface="Arial"/>
              </a:rPr>
              <a:t>grafik menunjukan kondisi yang fluktuatif</a:t>
            </a:r>
            <a:r>
              <a:rPr lang="en" sz="1200">
                <a:solidFill>
                  <a:srgbClr val="212121"/>
                </a:solidFill>
                <a:highlight>
                  <a:srgbClr val="FFFFFF"/>
                </a:highlight>
                <a:latin typeface="Arial"/>
                <a:ea typeface="Arial"/>
                <a:cs typeface="Arial"/>
                <a:sym typeface="Arial"/>
              </a:rPr>
              <a:t>. </a:t>
            </a:r>
            <a:r>
              <a:rPr lang="en" sz="1200">
                <a:solidFill>
                  <a:srgbClr val="212121"/>
                </a:solidFill>
                <a:highlight>
                  <a:srgbClr val="FFFFFF"/>
                </a:highlight>
                <a:latin typeface="Arial"/>
                <a:ea typeface="Arial"/>
                <a:cs typeface="Arial"/>
                <a:sym typeface="Arial"/>
              </a:rPr>
              <a:t>Hal ini menunjukan bahwa </a:t>
            </a:r>
            <a:r>
              <a:rPr b="1" lang="en" sz="1200">
                <a:solidFill>
                  <a:srgbClr val="212121"/>
                </a:solidFill>
                <a:highlight>
                  <a:srgbClr val="FFFFFF"/>
                </a:highlight>
                <a:latin typeface="Arial"/>
                <a:ea typeface="Arial"/>
                <a:cs typeface="Arial"/>
                <a:sym typeface="Arial"/>
              </a:rPr>
              <a:t>kondisi perekonomian Indonesia masih tidak stabil</a:t>
            </a:r>
            <a:r>
              <a:rPr lang="en" sz="1200">
                <a:solidFill>
                  <a:srgbClr val="212121"/>
                </a:solidFill>
                <a:highlight>
                  <a:srgbClr val="FFFFFF"/>
                </a:highlight>
                <a:latin typeface="Arial"/>
                <a:ea typeface="Arial"/>
                <a:cs typeface="Arial"/>
                <a:sym typeface="Arial"/>
              </a:rPr>
              <a:t>. </a:t>
            </a:r>
            <a:endParaRPr sz="1200">
              <a:solidFill>
                <a:srgbClr val="212121"/>
              </a:solidFill>
              <a:highlight>
                <a:srgbClr val="FFFFFF"/>
              </a:highlight>
              <a:latin typeface="Arial"/>
              <a:ea typeface="Arial"/>
              <a:cs typeface="Arial"/>
              <a:sym typeface="Arial"/>
            </a:endParaRPr>
          </a:p>
          <a:p>
            <a:pPr indent="0" lvl="0" marL="0" rtl="0" algn="just">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Arial"/>
                <a:ea typeface="Arial"/>
                <a:cs typeface="Arial"/>
                <a:sym typeface="Arial"/>
              </a:rPr>
              <a:t>Memasuki tahun 2021, fluktuasi semakin berkurang. Hal ini menandakan bahwa </a:t>
            </a:r>
            <a:r>
              <a:rPr b="1" lang="en" sz="1200">
                <a:solidFill>
                  <a:srgbClr val="212121"/>
                </a:solidFill>
                <a:highlight>
                  <a:srgbClr val="FFFFFF"/>
                </a:highlight>
                <a:latin typeface="Arial"/>
                <a:ea typeface="Arial"/>
                <a:cs typeface="Arial"/>
                <a:sym typeface="Arial"/>
              </a:rPr>
              <a:t>perekonomian Indonesia sedang memulih </a:t>
            </a:r>
            <a:r>
              <a:rPr lang="en" sz="1200">
                <a:solidFill>
                  <a:srgbClr val="212121"/>
                </a:solidFill>
                <a:highlight>
                  <a:srgbClr val="FFFFFF"/>
                </a:highlight>
                <a:latin typeface="Arial"/>
                <a:ea typeface="Arial"/>
                <a:cs typeface="Arial"/>
                <a:sym typeface="Arial"/>
              </a:rPr>
              <a:t>walau tidak konstan membaik. </a:t>
            </a:r>
            <a:endParaRPr sz="1200">
              <a:latin typeface="Arial"/>
              <a:ea typeface="Arial"/>
              <a:cs typeface="Arial"/>
              <a:sym typeface="Arial"/>
            </a:endParaRPr>
          </a:p>
          <a:p>
            <a:pPr indent="0" lvl="0" marL="0" rtl="0" algn="just">
              <a:spcBef>
                <a:spcPts val="500"/>
              </a:spcBef>
              <a:spcAft>
                <a:spcPts val="0"/>
              </a:spcAft>
              <a:buClr>
                <a:schemeClr val="dk1"/>
              </a:buClr>
              <a:buSzPts val="1100"/>
              <a:buFont typeface="Arial"/>
              <a:buNone/>
            </a:pPr>
            <a:r>
              <a:t/>
            </a:r>
            <a:endParaRPr sz="1200">
              <a:latin typeface="Arial"/>
              <a:ea typeface="Arial"/>
              <a:cs typeface="Arial"/>
              <a:sym typeface="Arial"/>
            </a:endParaRPr>
          </a:p>
          <a:p>
            <a:pPr indent="0" lvl="0" marL="0" rtl="0" algn="just">
              <a:spcBef>
                <a:spcPts val="1600"/>
              </a:spcBef>
              <a:spcAft>
                <a:spcPts val="1600"/>
              </a:spcAft>
              <a:buClr>
                <a:schemeClr val="dk1"/>
              </a:buClr>
              <a:buSzPts val="1100"/>
              <a:buFont typeface="Arial"/>
              <a:buNone/>
            </a:pPr>
            <a:r>
              <a:t/>
            </a:r>
            <a:endParaRPr sz="1200">
              <a:latin typeface="Arial"/>
              <a:ea typeface="Arial"/>
              <a:cs typeface="Arial"/>
              <a:sym typeface="Arial"/>
            </a:endParaRPr>
          </a:p>
        </p:txBody>
      </p:sp>
      <p:sp>
        <p:nvSpPr>
          <p:cNvPr id="393" name="Google Shape;393;p40"/>
          <p:cNvSpPr txBox="1"/>
          <p:nvPr>
            <p:ph type="title"/>
          </p:nvPr>
        </p:nvSpPr>
        <p:spPr>
          <a:xfrm>
            <a:off x="77275" y="0"/>
            <a:ext cx="906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Ekonomi Indonesia Sedang Memulih di Tahun 2021</a:t>
            </a:r>
            <a:endParaRPr sz="2000"/>
          </a:p>
        </p:txBody>
      </p:sp>
      <p:sp>
        <p:nvSpPr>
          <p:cNvPr id="394" name="Google Shape;394;p40"/>
          <p:cNvSpPr txBox="1"/>
          <p:nvPr/>
        </p:nvSpPr>
        <p:spPr>
          <a:xfrm>
            <a:off x="77275" y="430400"/>
            <a:ext cx="3459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Yields (</a:t>
            </a:r>
            <a:r>
              <a:rPr b="1" lang="en" sz="1500">
                <a:solidFill>
                  <a:schemeClr val="dk1"/>
                </a:solidFill>
                <a:latin typeface="Montserrat"/>
                <a:ea typeface="Montserrat"/>
                <a:cs typeface="Montserrat"/>
                <a:sym typeface="Montserrat"/>
              </a:rPr>
              <a:t>Y = C + I + G + X - IM)</a:t>
            </a:r>
            <a:endParaRPr b="1" sz="1500"/>
          </a:p>
        </p:txBody>
      </p:sp>
      <p:sp>
        <p:nvSpPr>
          <p:cNvPr id="395" name="Google Shape;395;p40"/>
          <p:cNvSpPr/>
          <p:nvPr/>
        </p:nvSpPr>
        <p:spPr>
          <a:xfrm>
            <a:off x="161525" y="799700"/>
            <a:ext cx="34596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0"/>
          <p:cNvPicPr preferRelativeResize="0"/>
          <p:nvPr/>
        </p:nvPicPr>
        <p:blipFill>
          <a:blip r:embed="rId3">
            <a:alphaModFix/>
          </a:blip>
          <a:stretch>
            <a:fillRect/>
          </a:stretch>
        </p:blipFill>
        <p:spPr>
          <a:xfrm>
            <a:off x="155250" y="939000"/>
            <a:ext cx="8833500" cy="2407950"/>
          </a:xfrm>
          <a:prstGeom prst="rect">
            <a:avLst/>
          </a:prstGeom>
          <a:noFill/>
          <a:ln>
            <a:noFill/>
          </a:ln>
        </p:spPr>
      </p:pic>
      <p:sp>
        <p:nvSpPr>
          <p:cNvPr id="397" name="Google Shape;397;p40"/>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399" name="Google Shape;399;p40"/>
          <p:cNvSpPr/>
          <p:nvPr/>
        </p:nvSpPr>
        <p:spPr>
          <a:xfrm>
            <a:off x="228600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Ekonomi</a:t>
            </a:r>
            <a:endParaRPr b="1">
              <a:solidFill>
                <a:schemeClr val="lt1"/>
              </a:solidFill>
              <a:latin typeface="Montserrat"/>
              <a:ea typeface="Montserrat"/>
              <a:cs typeface="Montserrat"/>
              <a:sym typeface="Montserrat"/>
            </a:endParaRPr>
          </a:p>
        </p:txBody>
      </p:sp>
      <p:sp>
        <p:nvSpPr>
          <p:cNvPr id="400" name="Google Shape;400;p40"/>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401" name="Google Shape;401;p40"/>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cxnSp>
        <p:nvCxnSpPr>
          <p:cNvPr id="402" name="Google Shape;402;p40"/>
          <p:cNvCxnSpPr/>
          <p:nvPr/>
        </p:nvCxnSpPr>
        <p:spPr>
          <a:xfrm>
            <a:off x="2088225" y="939000"/>
            <a:ext cx="0" cy="2158200"/>
          </a:xfrm>
          <a:prstGeom prst="straightConnector1">
            <a:avLst/>
          </a:prstGeom>
          <a:noFill/>
          <a:ln cap="flat" cmpd="sng" w="9525">
            <a:solidFill>
              <a:srgbClr val="F4CCCC"/>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406" name="Shape 406"/>
        <p:cNvGrpSpPr/>
        <p:nvPr/>
      </p:nvGrpSpPr>
      <p:grpSpPr>
        <a:xfrm>
          <a:off x="0" y="0"/>
          <a:ext cx="0" cy="0"/>
          <a:chOff x="0" y="0"/>
          <a:chExt cx="0" cy="0"/>
        </a:xfrm>
      </p:grpSpPr>
      <p:sp>
        <p:nvSpPr>
          <p:cNvPr id="407" name="Google Shape;407;p41"/>
          <p:cNvSpPr txBox="1"/>
          <p:nvPr>
            <p:ph type="title"/>
          </p:nvPr>
        </p:nvSpPr>
        <p:spPr>
          <a:xfrm>
            <a:off x="717900" y="637350"/>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Meningkatkan Perekonomian Indonesia</a:t>
            </a:r>
            <a:endParaRPr/>
          </a:p>
        </p:txBody>
      </p:sp>
      <p:sp>
        <p:nvSpPr>
          <p:cNvPr id="408" name="Google Shape;408;p41"/>
          <p:cNvSpPr txBox="1"/>
          <p:nvPr>
            <p:ph idx="2" type="subTitle"/>
          </p:nvPr>
        </p:nvSpPr>
        <p:spPr>
          <a:xfrm>
            <a:off x="625950" y="1648900"/>
            <a:ext cx="7892100" cy="178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a:t>Dengan terjawabnya kondisi perekonomian Indonesia yang masih memulih tapi belum stabil, dilakukan analisis lebih lanjut </a:t>
            </a:r>
            <a:r>
              <a:rPr b="1" lang="en"/>
              <a:t>untuk menciptakan perekonomian Indonesia yang stabil </a:t>
            </a:r>
            <a:r>
              <a:rPr lang="en"/>
              <a:t>dan lebih baik lagi kedepannya. </a:t>
            </a:r>
            <a:endParaRPr/>
          </a:p>
          <a:p>
            <a:pPr indent="0" lvl="0" marL="0" rtl="0" algn="ctr">
              <a:lnSpc>
                <a:spcPct val="150000"/>
              </a:lnSpc>
              <a:spcBef>
                <a:spcPts val="1600"/>
              </a:spcBef>
              <a:spcAft>
                <a:spcPts val="1600"/>
              </a:spcAft>
              <a:buClr>
                <a:schemeClr val="dk1"/>
              </a:buClr>
              <a:buSzPts val="1100"/>
              <a:buFont typeface="Arial"/>
              <a:buNone/>
            </a:pPr>
            <a:r>
              <a:rPr lang="en"/>
              <a:t>Karena cakupan yang sangat luas, kami mengerucuti cakupan analisis pada              </a:t>
            </a:r>
            <a:r>
              <a:rPr b="1" lang="en"/>
              <a:t>DKI J</a:t>
            </a:r>
            <a:r>
              <a:rPr b="1" lang="en"/>
              <a:t>akarta</a:t>
            </a:r>
            <a:r>
              <a:rPr lang="en"/>
              <a:t> karena DKI Jakarta yang menjadi Ibu Kota cukup kredibel.</a:t>
            </a:r>
            <a:endParaRPr/>
          </a:p>
        </p:txBody>
      </p:sp>
      <p:sp>
        <p:nvSpPr>
          <p:cNvPr id="409" name="Google Shape;409;p41"/>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1"/>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411" name="Google Shape;411;p41"/>
          <p:cNvSpPr/>
          <p:nvPr/>
        </p:nvSpPr>
        <p:spPr>
          <a:xfrm>
            <a:off x="228600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Ekonomi</a:t>
            </a:r>
            <a:endParaRPr b="1">
              <a:solidFill>
                <a:schemeClr val="lt1"/>
              </a:solidFill>
              <a:latin typeface="Montserrat"/>
              <a:ea typeface="Montserrat"/>
              <a:cs typeface="Montserrat"/>
              <a:sym typeface="Montserrat"/>
            </a:endParaRPr>
          </a:p>
        </p:txBody>
      </p:sp>
      <p:sp>
        <p:nvSpPr>
          <p:cNvPr id="412" name="Google Shape;412;p41"/>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413" name="Google Shape;413;p41"/>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2"/>
          <p:cNvSpPr txBox="1"/>
          <p:nvPr>
            <p:ph type="title"/>
          </p:nvPr>
        </p:nvSpPr>
        <p:spPr>
          <a:xfrm>
            <a:off x="4383902" y="811350"/>
            <a:ext cx="483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UMKM di Jakarta</a:t>
            </a:r>
            <a:endParaRPr sz="3000"/>
          </a:p>
        </p:txBody>
      </p:sp>
      <p:sp>
        <p:nvSpPr>
          <p:cNvPr id="419" name="Google Shape;419;p42"/>
          <p:cNvSpPr txBox="1"/>
          <p:nvPr/>
        </p:nvSpPr>
        <p:spPr>
          <a:xfrm>
            <a:off x="4648200" y="1633975"/>
            <a:ext cx="44736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latin typeface="Montserrat"/>
                <a:ea typeface="Montserrat"/>
                <a:cs typeface="Montserrat"/>
                <a:sym typeface="Montserrat"/>
              </a:rPr>
              <a:t>Kementerian Koordinator Bidang Perekonomian Republik Indonesia : </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i="1" sz="1200">
              <a:solidFill>
                <a:srgbClr val="212529"/>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i="1" lang="en" sz="1200">
                <a:solidFill>
                  <a:srgbClr val="212529"/>
                </a:solidFill>
                <a:highlight>
                  <a:schemeClr val="lt1"/>
                </a:highlight>
                <a:latin typeface="Montserrat"/>
                <a:ea typeface="Montserrat"/>
                <a:cs typeface="Montserrat"/>
                <a:sym typeface="Montserrat"/>
              </a:rPr>
              <a:t>“</a:t>
            </a:r>
            <a:r>
              <a:rPr b="1" i="1" lang="en" sz="1200">
                <a:solidFill>
                  <a:srgbClr val="212529"/>
                </a:solidFill>
                <a:highlight>
                  <a:schemeClr val="lt1"/>
                </a:highlight>
                <a:latin typeface="Montserrat"/>
                <a:ea typeface="Montserrat"/>
                <a:cs typeface="Montserrat"/>
                <a:sym typeface="Montserrat"/>
              </a:rPr>
              <a:t>UMKM merupakan pilar terpenting ekonomi Indonesia.</a:t>
            </a:r>
            <a:r>
              <a:rPr i="1" lang="en" sz="1200">
                <a:solidFill>
                  <a:srgbClr val="212529"/>
                </a:solidFill>
                <a:highlight>
                  <a:schemeClr val="lt1"/>
                </a:highlight>
                <a:latin typeface="Montserrat"/>
                <a:ea typeface="Montserrat"/>
                <a:cs typeface="Montserrat"/>
                <a:sym typeface="Montserrat"/>
              </a:rPr>
              <a:t>”</a:t>
            </a:r>
            <a:endParaRPr i="1" sz="1200">
              <a:solidFill>
                <a:srgbClr val="212529"/>
              </a:solidFill>
              <a:highlight>
                <a:schemeClr val="lt1"/>
              </a:highlight>
              <a:latin typeface="Montserrat"/>
              <a:ea typeface="Montserrat"/>
              <a:cs typeface="Montserrat"/>
              <a:sym typeface="Montserrat"/>
            </a:endParaRPr>
          </a:p>
          <a:p>
            <a:pPr indent="0" lvl="0" marL="0" rtl="0" algn="just">
              <a:spcBef>
                <a:spcPts val="0"/>
              </a:spcBef>
              <a:spcAft>
                <a:spcPts val="0"/>
              </a:spcAft>
              <a:buNone/>
            </a:pPr>
            <a:r>
              <a:t/>
            </a:r>
            <a:endParaRPr sz="1200">
              <a:solidFill>
                <a:srgbClr val="212529"/>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en" sz="1200">
                <a:solidFill>
                  <a:srgbClr val="212529"/>
                </a:solidFill>
                <a:highlight>
                  <a:schemeClr val="lt1"/>
                </a:highlight>
                <a:latin typeface="Montserrat"/>
                <a:ea typeface="Montserrat"/>
                <a:cs typeface="Montserrat"/>
                <a:sym typeface="Montserrat"/>
              </a:rPr>
              <a:t>Kementerian Koperasi dan UKM : </a:t>
            </a:r>
            <a:endParaRPr sz="1200">
              <a:solidFill>
                <a:srgbClr val="212529"/>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i="1" lang="en" sz="1200">
                <a:solidFill>
                  <a:srgbClr val="212529"/>
                </a:solidFill>
                <a:highlight>
                  <a:schemeClr val="lt1"/>
                </a:highlight>
                <a:latin typeface="Montserrat"/>
                <a:ea typeface="Montserrat"/>
                <a:cs typeface="Montserrat"/>
                <a:sym typeface="Montserrat"/>
              </a:rPr>
              <a:t>Jumlah UMKM di Indonesia saat ini mencapai </a:t>
            </a:r>
            <a:r>
              <a:rPr b="1" i="1" lang="en" sz="1200">
                <a:solidFill>
                  <a:srgbClr val="212529"/>
                </a:solidFill>
                <a:highlight>
                  <a:schemeClr val="lt1"/>
                </a:highlight>
                <a:latin typeface="Montserrat"/>
                <a:ea typeface="Montserrat"/>
                <a:cs typeface="Montserrat"/>
                <a:sym typeface="Montserrat"/>
              </a:rPr>
              <a:t>64,2 juta </a:t>
            </a:r>
            <a:r>
              <a:rPr i="1" lang="en" sz="1200">
                <a:solidFill>
                  <a:srgbClr val="212529"/>
                </a:solidFill>
                <a:highlight>
                  <a:schemeClr val="lt1"/>
                </a:highlight>
                <a:latin typeface="Montserrat"/>
                <a:ea typeface="Montserrat"/>
                <a:cs typeface="Montserrat"/>
                <a:sym typeface="Montserrat"/>
              </a:rPr>
              <a:t>yang tentunya berkontribusi tinggi terhadap </a:t>
            </a:r>
            <a:r>
              <a:rPr b="1" i="1" lang="en" sz="1200">
                <a:solidFill>
                  <a:srgbClr val="212529"/>
                </a:solidFill>
                <a:highlight>
                  <a:schemeClr val="lt1"/>
                </a:highlight>
                <a:latin typeface="Montserrat"/>
                <a:ea typeface="Montserrat"/>
                <a:cs typeface="Montserrat"/>
                <a:sym typeface="Montserrat"/>
              </a:rPr>
              <a:t>PDB Indonesia</a:t>
            </a:r>
            <a:r>
              <a:rPr i="1" lang="en" sz="1200">
                <a:solidFill>
                  <a:srgbClr val="212529"/>
                </a:solidFill>
                <a:highlight>
                  <a:schemeClr val="lt1"/>
                </a:highlight>
                <a:latin typeface="Montserrat"/>
                <a:ea typeface="Montserrat"/>
                <a:cs typeface="Montserrat"/>
                <a:sym typeface="Montserrat"/>
              </a:rPr>
              <a:t>.</a:t>
            </a:r>
            <a:r>
              <a:rPr i="1" lang="en" sz="1200">
                <a:solidFill>
                  <a:schemeClr val="dk1"/>
                </a:solidFill>
                <a:latin typeface="Montserrat"/>
                <a:ea typeface="Montserrat"/>
                <a:cs typeface="Montserrat"/>
                <a:sym typeface="Montserrat"/>
              </a:rPr>
              <a:t> </a:t>
            </a:r>
            <a:endParaRPr i="1"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dk1"/>
              </a:solidFill>
              <a:latin typeface="Hammersmith One"/>
              <a:ea typeface="Hammersmith One"/>
              <a:cs typeface="Hammersmith One"/>
              <a:sym typeface="Hammersmith One"/>
            </a:endParaRPr>
          </a:p>
          <a:p>
            <a:pPr indent="0" lvl="0" marL="0" rtl="0" algn="just">
              <a:spcBef>
                <a:spcPts val="0"/>
              </a:spcBef>
              <a:spcAft>
                <a:spcPts val="0"/>
              </a:spcAft>
              <a:buClr>
                <a:schemeClr val="dk1"/>
              </a:buClr>
              <a:buSzPts val="1100"/>
              <a:buFont typeface="Arial"/>
              <a:buNone/>
            </a:pPr>
            <a:r>
              <a:rPr lang="en" sz="1200">
                <a:solidFill>
                  <a:srgbClr val="212529"/>
                </a:solidFill>
                <a:highlight>
                  <a:schemeClr val="lt1"/>
                </a:highlight>
                <a:latin typeface="Hammersmith One"/>
                <a:ea typeface="Hammersmith One"/>
                <a:cs typeface="Hammersmith One"/>
                <a:sym typeface="Hammersmith One"/>
              </a:rPr>
              <a:t> </a:t>
            </a:r>
            <a:endParaRPr sz="1200">
              <a:latin typeface="Hammersmith One"/>
              <a:ea typeface="Hammersmith One"/>
              <a:cs typeface="Hammersmith One"/>
              <a:sym typeface="Hammersmith One"/>
            </a:endParaRPr>
          </a:p>
        </p:txBody>
      </p:sp>
      <p:pic>
        <p:nvPicPr>
          <p:cNvPr id="420" name="Google Shape;420;p42"/>
          <p:cNvPicPr preferRelativeResize="0"/>
          <p:nvPr/>
        </p:nvPicPr>
        <p:blipFill>
          <a:blip r:embed="rId3">
            <a:alphaModFix/>
          </a:blip>
          <a:stretch>
            <a:fillRect/>
          </a:stretch>
        </p:blipFill>
        <p:spPr>
          <a:xfrm>
            <a:off x="-3212750" y="0"/>
            <a:ext cx="7717135"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3"/>
          <p:cNvSpPr txBox="1"/>
          <p:nvPr/>
        </p:nvSpPr>
        <p:spPr>
          <a:xfrm>
            <a:off x="181530" y="3404925"/>
            <a:ext cx="3635400" cy="923400"/>
          </a:xfrm>
          <a:prstGeom prst="rect">
            <a:avLst/>
          </a:prstGeom>
          <a:noFill/>
          <a:ln>
            <a:noFill/>
          </a:ln>
        </p:spPr>
        <p:txBody>
          <a:bodyPr anchorCtr="0" anchor="t" bIns="91425" lIns="91425" spcFirstLastPara="1" rIns="91425" wrap="square" tIns="91425">
            <a:spAutoFit/>
          </a:bodyPr>
          <a:lstStyle/>
          <a:p>
            <a:pPr indent="-190500" lvl="0" marL="171450" rtl="0" algn="just">
              <a:spcBef>
                <a:spcPts val="0"/>
              </a:spcBef>
              <a:spcAft>
                <a:spcPts val="0"/>
              </a:spcAft>
              <a:buClr>
                <a:schemeClr val="dk1"/>
              </a:buClr>
              <a:buSzPts val="1200"/>
              <a:buChar char="●"/>
            </a:pPr>
            <a:r>
              <a:rPr lang="en" sz="1200">
                <a:solidFill>
                  <a:schemeClr val="dk1"/>
                </a:solidFill>
              </a:rPr>
              <a:t>UMKM berkontribusi </a:t>
            </a:r>
            <a:r>
              <a:rPr b="1" lang="en" sz="1200">
                <a:solidFill>
                  <a:schemeClr val="dk1"/>
                </a:solidFill>
              </a:rPr>
              <a:t>lebih dari 50% PDB </a:t>
            </a:r>
            <a:r>
              <a:rPr lang="en" sz="1200">
                <a:solidFill>
                  <a:schemeClr val="dk1"/>
                </a:solidFill>
              </a:rPr>
              <a:t>Indonesia selama 10 tahun terakhir.</a:t>
            </a:r>
            <a:endParaRPr sz="1200">
              <a:solidFill>
                <a:schemeClr val="dk1"/>
              </a:solidFill>
            </a:endParaRPr>
          </a:p>
          <a:p>
            <a:pPr indent="-190500" lvl="0" marL="171450" rtl="0" algn="just">
              <a:spcBef>
                <a:spcPts val="0"/>
              </a:spcBef>
              <a:spcAft>
                <a:spcPts val="0"/>
              </a:spcAft>
              <a:buClr>
                <a:schemeClr val="dk1"/>
              </a:buClr>
              <a:buSzPts val="1200"/>
              <a:buChar char="●"/>
            </a:pPr>
            <a:r>
              <a:rPr lang="en" sz="1200">
                <a:solidFill>
                  <a:schemeClr val="dk1"/>
                </a:solidFill>
              </a:rPr>
              <a:t>Terjadi </a:t>
            </a:r>
            <a:r>
              <a:rPr b="1" lang="en" sz="1200">
                <a:solidFill>
                  <a:schemeClr val="dk1"/>
                </a:solidFill>
              </a:rPr>
              <a:t>penurunan sebesar 22.7%</a:t>
            </a:r>
            <a:r>
              <a:rPr lang="en" sz="1200">
                <a:solidFill>
                  <a:schemeClr val="dk1"/>
                </a:solidFill>
              </a:rPr>
              <a:t> di Tahun </a:t>
            </a:r>
            <a:r>
              <a:rPr b="1" lang="en" sz="1200">
                <a:solidFill>
                  <a:schemeClr val="dk1"/>
                </a:solidFill>
              </a:rPr>
              <a:t>2020.</a:t>
            </a:r>
            <a:endParaRPr b="1" sz="1200">
              <a:solidFill>
                <a:schemeClr val="dk1"/>
              </a:solidFill>
            </a:endParaRPr>
          </a:p>
        </p:txBody>
      </p:sp>
      <p:sp>
        <p:nvSpPr>
          <p:cNvPr id="426" name="Google Shape;426;p43"/>
          <p:cNvSpPr txBox="1"/>
          <p:nvPr>
            <p:ph type="title"/>
          </p:nvPr>
        </p:nvSpPr>
        <p:spPr>
          <a:xfrm>
            <a:off x="77275" y="76200"/>
            <a:ext cx="884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UMKM Merupakan Kunci Utama Perekonomian Jakarta</a:t>
            </a:r>
            <a:endParaRPr sz="2000"/>
          </a:p>
        </p:txBody>
      </p:sp>
      <p:sp>
        <p:nvSpPr>
          <p:cNvPr id="427" name="Google Shape;427;p43"/>
          <p:cNvSpPr txBox="1"/>
          <p:nvPr/>
        </p:nvSpPr>
        <p:spPr>
          <a:xfrm>
            <a:off x="181525" y="544900"/>
            <a:ext cx="421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Persentase UMKM terhadap GDP </a:t>
            </a:r>
            <a:endParaRPr b="1" sz="1500"/>
          </a:p>
        </p:txBody>
      </p:sp>
      <p:sp>
        <p:nvSpPr>
          <p:cNvPr id="428" name="Google Shape;428;p43"/>
          <p:cNvSpPr/>
          <p:nvPr/>
        </p:nvSpPr>
        <p:spPr>
          <a:xfrm>
            <a:off x="264672" y="896025"/>
            <a:ext cx="36354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43" title="Points scored"/>
          <p:cNvPicPr preferRelativeResize="0"/>
          <p:nvPr/>
        </p:nvPicPr>
        <p:blipFill>
          <a:blip r:embed="rId3">
            <a:alphaModFix/>
          </a:blip>
          <a:stretch>
            <a:fillRect/>
          </a:stretch>
        </p:blipFill>
        <p:spPr>
          <a:xfrm>
            <a:off x="4741829" y="1076150"/>
            <a:ext cx="3497364" cy="2080175"/>
          </a:xfrm>
          <a:prstGeom prst="rect">
            <a:avLst/>
          </a:prstGeom>
          <a:noFill/>
          <a:ln>
            <a:noFill/>
          </a:ln>
        </p:spPr>
      </p:pic>
      <p:pic>
        <p:nvPicPr>
          <p:cNvPr id="430" name="Google Shape;430;p43" title="Points scored"/>
          <p:cNvPicPr preferRelativeResize="0"/>
          <p:nvPr/>
        </p:nvPicPr>
        <p:blipFill>
          <a:blip r:embed="rId4">
            <a:alphaModFix/>
          </a:blip>
          <a:stretch>
            <a:fillRect/>
          </a:stretch>
        </p:blipFill>
        <p:spPr>
          <a:xfrm>
            <a:off x="245975" y="1076150"/>
            <a:ext cx="3878343" cy="2232574"/>
          </a:xfrm>
          <a:prstGeom prst="rect">
            <a:avLst/>
          </a:prstGeom>
          <a:noFill/>
          <a:ln>
            <a:noFill/>
          </a:ln>
        </p:spPr>
      </p:pic>
      <p:sp>
        <p:nvSpPr>
          <p:cNvPr id="431" name="Google Shape;431;p43"/>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433" name="Google Shape;433;p43"/>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434" name="Google Shape;434;p43"/>
          <p:cNvSpPr/>
          <p:nvPr/>
        </p:nvSpPr>
        <p:spPr>
          <a:xfrm>
            <a:off x="4583700" y="4824700"/>
            <a:ext cx="22743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UMKM</a:t>
            </a:r>
            <a:endParaRPr b="1">
              <a:solidFill>
                <a:schemeClr val="lt1"/>
              </a:solidFill>
              <a:latin typeface="Montserrat"/>
              <a:ea typeface="Montserrat"/>
              <a:cs typeface="Montserrat"/>
              <a:sym typeface="Montserrat"/>
            </a:endParaRPr>
          </a:p>
        </p:txBody>
      </p:sp>
      <p:sp>
        <p:nvSpPr>
          <p:cNvPr id="435" name="Google Shape;435;p43"/>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436" name="Google Shape;436;p43"/>
          <p:cNvSpPr txBox="1"/>
          <p:nvPr/>
        </p:nvSpPr>
        <p:spPr>
          <a:xfrm>
            <a:off x="4419500" y="544900"/>
            <a:ext cx="456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Proporsi Pekerjaan Informal Masyarakat Jakarta</a:t>
            </a:r>
            <a:endParaRPr b="1" sz="1500"/>
          </a:p>
        </p:txBody>
      </p:sp>
      <p:sp>
        <p:nvSpPr>
          <p:cNvPr id="437" name="Google Shape;437;p43"/>
          <p:cNvSpPr/>
          <p:nvPr/>
        </p:nvSpPr>
        <p:spPr>
          <a:xfrm>
            <a:off x="4483925" y="896025"/>
            <a:ext cx="43581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txBox="1"/>
          <p:nvPr/>
        </p:nvSpPr>
        <p:spPr>
          <a:xfrm>
            <a:off x="4484000" y="3401250"/>
            <a:ext cx="4431300" cy="554100"/>
          </a:xfrm>
          <a:prstGeom prst="rect">
            <a:avLst/>
          </a:prstGeom>
          <a:noFill/>
          <a:ln>
            <a:noFill/>
          </a:ln>
        </p:spPr>
        <p:txBody>
          <a:bodyPr anchorCtr="0" anchor="t" bIns="91425" lIns="91425" spcFirstLastPara="1" rIns="91425" wrap="square" tIns="91425">
            <a:spAutoFit/>
          </a:bodyPr>
          <a:lstStyle/>
          <a:p>
            <a:pPr indent="-190500" lvl="0" marL="228600" rtl="0" algn="just">
              <a:spcBef>
                <a:spcPts val="0"/>
              </a:spcBef>
              <a:spcAft>
                <a:spcPts val="0"/>
              </a:spcAft>
              <a:buClr>
                <a:schemeClr val="dk1"/>
              </a:buClr>
              <a:buSzPts val="1200"/>
              <a:buChar char="●"/>
            </a:pPr>
            <a:r>
              <a:rPr lang="en" sz="1200">
                <a:solidFill>
                  <a:schemeClr val="dk1"/>
                </a:solidFill>
              </a:rPr>
              <a:t>Proporsi </a:t>
            </a:r>
            <a:r>
              <a:rPr b="1" lang="en" sz="1200">
                <a:solidFill>
                  <a:schemeClr val="dk1"/>
                </a:solidFill>
              </a:rPr>
              <a:t>pekerjaan informal</a:t>
            </a:r>
            <a:r>
              <a:rPr lang="en" sz="1200">
                <a:solidFill>
                  <a:schemeClr val="dk1"/>
                </a:solidFill>
              </a:rPr>
              <a:t> di Jakarta mendominasi dengan angka </a:t>
            </a:r>
            <a:r>
              <a:rPr b="1" lang="en" sz="1200">
                <a:solidFill>
                  <a:schemeClr val="dk1"/>
                </a:solidFill>
              </a:rPr>
              <a:t>46%</a:t>
            </a:r>
            <a:endParaRPr b="1" sz="1200">
              <a:solidFill>
                <a:schemeClr val="dk1"/>
              </a:solidFill>
            </a:endParaRPr>
          </a:p>
        </p:txBody>
      </p:sp>
      <p:sp>
        <p:nvSpPr>
          <p:cNvPr id="439" name="Google Shape;439;p43"/>
          <p:cNvSpPr txBox="1"/>
          <p:nvPr/>
        </p:nvSpPr>
        <p:spPr>
          <a:xfrm>
            <a:off x="245450" y="4254475"/>
            <a:ext cx="851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Dari kedua analisis ini, dapat disimpulkan bahwa </a:t>
            </a:r>
            <a:r>
              <a:rPr b="1" lang="en" sz="1200">
                <a:solidFill>
                  <a:schemeClr val="dk1"/>
                </a:solidFill>
              </a:rPr>
              <a:t>UMKM sangat berpengaruh dalam menunjang perekonomian Jakarta. </a:t>
            </a:r>
            <a:endParaRPr b="1" sz="1200"/>
          </a:p>
        </p:txBody>
      </p:sp>
      <p:sp>
        <p:nvSpPr>
          <p:cNvPr id="440" name="Google Shape;440;p43"/>
          <p:cNvSpPr txBox="1"/>
          <p:nvPr/>
        </p:nvSpPr>
        <p:spPr>
          <a:xfrm>
            <a:off x="655225" y="3156325"/>
            <a:ext cx="373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a:t>
            </a:r>
            <a:r>
              <a:rPr lang="en" sz="800">
                <a:solidFill>
                  <a:schemeClr val="dk1"/>
                </a:solidFill>
                <a:latin typeface="Montserrat"/>
                <a:ea typeface="Montserrat"/>
                <a:cs typeface="Montserrat"/>
                <a:sym typeface="Montserrat"/>
              </a:rPr>
              <a:t>Kementerian Koperasi dan Usaha Kecil dan Menengah</a:t>
            </a:r>
            <a:endParaRPr sz="800">
              <a:latin typeface="Montserrat"/>
              <a:ea typeface="Montserrat"/>
              <a:cs typeface="Montserrat"/>
              <a:sym typeface="Montserrat"/>
            </a:endParaRPr>
          </a:p>
        </p:txBody>
      </p:sp>
      <p:sp>
        <p:nvSpPr>
          <p:cNvPr id="441" name="Google Shape;441;p43"/>
          <p:cNvSpPr txBox="1"/>
          <p:nvPr/>
        </p:nvSpPr>
        <p:spPr>
          <a:xfrm>
            <a:off x="7288950" y="3093450"/>
            <a:ext cx="143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TSDN  </a:t>
            </a:r>
            <a:endParaRPr sz="8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4"/>
          <p:cNvSpPr txBox="1"/>
          <p:nvPr/>
        </p:nvSpPr>
        <p:spPr>
          <a:xfrm>
            <a:off x="5049402" y="1273150"/>
            <a:ext cx="3663900" cy="923400"/>
          </a:xfrm>
          <a:prstGeom prst="rect">
            <a:avLst/>
          </a:prstGeom>
          <a:noFill/>
          <a:ln>
            <a:noFill/>
          </a:ln>
        </p:spPr>
        <p:txBody>
          <a:bodyPr anchorCtr="0" anchor="t" bIns="91425" lIns="91425" spcFirstLastPara="1" rIns="91425" wrap="square" tIns="91425">
            <a:spAutoFit/>
          </a:bodyPr>
          <a:lstStyle/>
          <a:p>
            <a:pPr indent="-190500" lvl="0" marL="171450" rtl="0" algn="just">
              <a:spcBef>
                <a:spcPts val="0"/>
              </a:spcBef>
              <a:spcAft>
                <a:spcPts val="0"/>
              </a:spcAft>
              <a:buClr>
                <a:schemeClr val="dk1"/>
              </a:buClr>
              <a:buSzPts val="1200"/>
              <a:buChar char="●"/>
            </a:pPr>
            <a:r>
              <a:rPr lang="en" sz="1200">
                <a:solidFill>
                  <a:schemeClr val="dk1"/>
                </a:solidFill>
              </a:rPr>
              <a:t>Sentimen </a:t>
            </a:r>
            <a:r>
              <a:rPr b="1" lang="en" sz="1200">
                <a:solidFill>
                  <a:schemeClr val="dk1"/>
                </a:solidFill>
              </a:rPr>
              <a:t>Netral mendominasi</a:t>
            </a:r>
            <a:r>
              <a:rPr lang="en" sz="1200">
                <a:solidFill>
                  <a:schemeClr val="dk1"/>
                </a:solidFill>
              </a:rPr>
              <a:t> grafik dengan nilai </a:t>
            </a:r>
            <a:r>
              <a:rPr b="1" lang="en" sz="1200">
                <a:solidFill>
                  <a:schemeClr val="dk1"/>
                </a:solidFill>
              </a:rPr>
              <a:t>88.2%</a:t>
            </a:r>
            <a:r>
              <a:rPr lang="en" sz="1200">
                <a:solidFill>
                  <a:schemeClr val="dk1"/>
                </a:solidFill>
              </a:rPr>
              <a:t>. </a:t>
            </a:r>
            <a:endParaRPr sz="1200">
              <a:solidFill>
                <a:schemeClr val="dk1"/>
              </a:solidFill>
            </a:endParaRPr>
          </a:p>
          <a:p>
            <a:pPr indent="-190500" lvl="0" marL="171450" rtl="0" algn="just">
              <a:spcBef>
                <a:spcPts val="0"/>
              </a:spcBef>
              <a:spcAft>
                <a:spcPts val="0"/>
              </a:spcAft>
              <a:buClr>
                <a:schemeClr val="dk1"/>
              </a:buClr>
              <a:buSzPts val="1200"/>
              <a:buChar char="●"/>
            </a:pPr>
            <a:r>
              <a:rPr lang="en" sz="1200">
                <a:solidFill>
                  <a:schemeClr val="dk1"/>
                </a:solidFill>
              </a:rPr>
              <a:t>Sentimen positif lebih tinggi </a:t>
            </a:r>
            <a:r>
              <a:rPr b="1" lang="en" sz="1200">
                <a:solidFill>
                  <a:schemeClr val="dk1"/>
                </a:solidFill>
              </a:rPr>
              <a:t>5.4%</a:t>
            </a:r>
            <a:r>
              <a:rPr lang="en" sz="1200">
                <a:solidFill>
                  <a:schemeClr val="dk1"/>
                </a:solidFill>
              </a:rPr>
              <a:t> dari sentimen negatif. </a:t>
            </a:r>
            <a:endParaRPr b="1" sz="1200">
              <a:solidFill>
                <a:schemeClr val="dk1"/>
              </a:solidFill>
            </a:endParaRPr>
          </a:p>
        </p:txBody>
      </p:sp>
      <p:sp>
        <p:nvSpPr>
          <p:cNvPr id="447" name="Google Shape;447;p44"/>
          <p:cNvSpPr txBox="1"/>
          <p:nvPr>
            <p:ph type="title"/>
          </p:nvPr>
        </p:nvSpPr>
        <p:spPr>
          <a:xfrm>
            <a:off x="81150" y="76200"/>
            <a:ext cx="8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Masyarakat Memiliki Sentimen Netral Terhadap UMKM</a:t>
            </a:r>
            <a:endParaRPr sz="2000"/>
          </a:p>
        </p:txBody>
      </p:sp>
      <p:sp>
        <p:nvSpPr>
          <p:cNvPr id="448" name="Google Shape;448;p44"/>
          <p:cNvSpPr txBox="1"/>
          <p:nvPr/>
        </p:nvSpPr>
        <p:spPr>
          <a:xfrm>
            <a:off x="5049400" y="648900"/>
            <a:ext cx="3663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Sentimen Masyarakat Pengguna Twitter Terhadap UMKM di jakarta</a:t>
            </a:r>
            <a:endParaRPr b="1" sz="1500"/>
          </a:p>
        </p:txBody>
      </p:sp>
      <p:sp>
        <p:nvSpPr>
          <p:cNvPr id="449" name="Google Shape;449;p44"/>
          <p:cNvSpPr/>
          <p:nvPr/>
        </p:nvSpPr>
        <p:spPr>
          <a:xfrm flipH="1" rot="10800000">
            <a:off x="5120870" y="1239925"/>
            <a:ext cx="35931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44" title="Points scored"/>
          <p:cNvPicPr preferRelativeResize="0"/>
          <p:nvPr/>
        </p:nvPicPr>
        <p:blipFill>
          <a:blip r:embed="rId3">
            <a:alphaModFix/>
          </a:blip>
          <a:stretch>
            <a:fillRect/>
          </a:stretch>
        </p:blipFill>
        <p:spPr>
          <a:xfrm>
            <a:off x="152400" y="648900"/>
            <a:ext cx="4563450" cy="2821750"/>
          </a:xfrm>
          <a:prstGeom prst="rect">
            <a:avLst/>
          </a:prstGeom>
          <a:noFill/>
          <a:ln>
            <a:noFill/>
          </a:ln>
        </p:spPr>
      </p:pic>
      <p:sp>
        <p:nvSpPr>
          <p:cNvPr id="451" name="Google Shape;451;p44"/>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453" name="Google Shape;453;p44"/>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454" name="Google Shape;454;p44"/>
          <p:cNvSpPr/>
          <p:nvPr/>
        </p:nvSpPr>
        <p:spPr>
          <a:xfrm>
            <a:off x="4583700" y="4824700"/>
            <a:ext cx="22743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UMKM</a:t>
            </a:r>
            <a:endParaRPr b="1">
              <a:solidFill>
                <a:schemeClr val="lt1"/>
              </a:solidFill>
              <a:latin typeface="Montserrat"/>
              <a:ea typeface="Montserrat"/>
              <a:cs typeface="Montserrat"/>
              <a:sym typeface="Montserrat"/>
            </a:endParaRPr>
          </a:p>
        </p:txBody>
      </p:sp>
      <p:sp>
        <p:nvSpPr>
          <p:cNvPr id="455" name="Google Shape;455;p44"/>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456" name="Google Shape;456;p44"/>
          <p:cNvSpPr txBox="1"/>
          <p:nvPr/>
        </p:nvSpPr>
        <p:spPr>
          <a:xfrm>
            <a:off x="152400" y="3966100"/>
            <a:ext cx="8561100" cy="769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200">
                <a:solidFill>
                  <a:schemeClr val="dk1"/>
                </a:solidFill>
              </a:rPr>
              <a:t>Dari analisis sentimen ini, dapat disimpulkan bahwa </a:t>
            </a:r>
            <a:r>
              <a:rPr b="1" lang="en" sz="1200">
                <a:solidFill>
                  <a:schemeClr val="dk1"/>
                </a:solidFill>
              </a:rPr>
              <a:t>sentimen masyarakat tidak akan menghambat pengembangan UMKM.</a:t>
            </a:r>
            <a:endParaRPr b="1" sz="1200">
              <a:solidFill>
                <a:schemeClr val="dk1"/>
              </a:solidFill>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57" name="Google Shape;457;p44"/>
          <p:cNvSpPr txBox="1"/>
          <p:nvPr/>
        </p:nvSpPr>
        <p:spPr>
          <a:xfrm>
            <a:off x="3535525" y="3470650"/>
            <a:ext cx="143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twitter</a:t>
            </a:r>
            <a:endParaRPr sz="8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p:nvPr/>
        </p:nvSpPr>
        <p:spPr>
          <a:xfrm flipH="1" rot="10800000">
            <a:off x="4706975" y="877250"/>
            <a:ext cx="41271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txBox="1"/>
          <p:nvPr/>
        </p:nvSpPr>
        <p:spPr>
          <a:xfrm>
            <a:off x="4604150" y="3148300"/>
            <a:ext cx="4208100" cy="923400"/>
          </a:xfrm>
          <a:prstGeom prst="rect">
            <a:avLst/>
          </a:prstGeom>
          <a:noFill/>
          <a:ln>
            <a:noFill/>
          </a:ln>
        </p:spPr>
        <p:txBody>
          <a:bodyPr anchorCtr="0" anchor="t" bIns="91425" lIns="91425" spcFirstLastPara="1" rIns="91425" wrap="square" tIns="91425">
            <a:spAutoFit/>
          </a:bodyPr>
          <a:lstStyle/>
          <a:p>
            <a:pPr indent="-190500" lvl="0" marL="228600" rtl="0" algn="just">
              <a:spcBef>
                <a:spcPts val="0"/>
              </a:spcBef>
              <a:spcAft>
                <a:spcPts val="0"/>
              </a:spcAft>
              <a:buClr>
                <a:schemeClr val="dk1"/>
              </a:buClr>
              <a:buSzPts val="1200"/>
              <a:buChar char="●"/>
            </a:pPr>
            <a:r>
              <a:rPr lang="en" sz="1200">
                <a:solidFill>
                  <a:schemeClr val="dk1"/>
                </a:solidFill>
              </a:rPr>
              <a:t>R</a:t>
            </a:r>
            <a:r>
              <a:rPr lang="en" sz="1200">
                <a:solidFill>
                  <a:schemeClr val="dk1"/>
                </a:solidFill>
              </a:rPr>
              <a:t>ating tertinggi didapati oleh </a:t>
            </a:r>
            <a:r>
              <a:rPr b="1" i="1" lang="en" sz="1200">
                <a:solidFill>
                  <a:schemeClr val="dk1"/>
                </a:solidFill>
              </a:rPr>
              <a:t>cafe, supermarket, </a:t>
            </a:r>
            <a:r>
              <a:rPr b="1" lang="en" sz="1200">
                <a:solidFill>
                  <a:schemeClr val="dk1"/>
                </a:solidFill>
              </a:rPr>
              <a:t>dan</a:t>
            </a:r>
            <a:r>
              <a:rPr b="1" i="1" lang="en" sz="1200">
                <a:solidFill>
                  <a:schemeClr val="dk1"/>
                </a:solidFill>
              </a:rPr>
              <a:t> grocery.</a:t>
            </a:r>
            <a:r>
              <a:rPr b="1" lang="en" sz="1200">
                <a:solidFill>
                  <a:schemeClr val="dk1"/>
                </a:solidFill>
              </a:rPr>
              <a:t> </a:t>
            </a:r>
            <a:endParaRPr b="1" sz="1200">
              <a:solidFill>
                <a:schemeClr val="dk1"/>
              </a:solidFill>
            </a:endParaRPr>
          </a:p>
          <a:p>
            <a:pPr indent="-190500" lvl="0" marL="228600" rtl="0" algn="just">
              <a:spcBef>
                <a:spcPts val="0"/>
              </a:spcBef>
              <a:spcAft>
                <a:spcPts val="0"/>
              </a:spcAft>
              <a:buClr>
                <a:schemeClr val="dk1"/>
              </a:buClr>
              <a:buSzPts val="1200"/>
              <a:buChar char="●"/>
            </a:pPr>
            <a:r>
              <a:rPr lang="en" sz="1200">
                <a:solidFill>
                  <a:schemeClr val="dk1"/>
                </a:solidFill>
              </a:rPr>
              <a:t>Jenis UMKM dengan penilaian tinggi mengartikan </a:t>
            </a:r>
            <a:r>
              <a:rPr b="1" lang="en" sz="1200">
                <a:solidFill>
                  <a:schemeClr val="dk1"/>
                </a:solidFill>
              </a:rPr>
              <a:t>persaingan sudah sulit dalam jenis tersebut</a:t>
            </a:r>
            <a:r>
              <a:rPr lang="en" sz="1200">
                <a:solidFill>
                  <a:schemeClr val="dk1"/>
                </a:solidFill>
              </a:rPr>
              <a:t>.</a:t>
            </a:r>
            <a:endParaRPr sz="1200">
              <a:solidFill>
                <a:schemeClr val="dk1"/>
              </a:solidFill>
            </a:endParaRPr>
          </a:p>
        </p:txBody>
      </p:sp>
      <p:sp>
        <p:nvSpPr>
          <p:cNvPr id="464" name="Google Shape;464;p45"/>
          <p:cNvSpPr txBox="1"/>
          <p:nvPr>
            <p:ph type="title"/>
          </p:nvPr>
        </p:nvSpPr>
        <p:spPr>
          <a:xfrm>
            <a:off x="77275" y="0"/>
            <a:ext cx="8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Analisis Persaingan Pasar Berdasarkan Jenis UMKM</a:t>
            </a:r>
            <a:endParaRPr sz="2000"/>
          </a:p>
        </p:txBody>
      </p:sp>
      <p:sp>
        <p:nvSpPr>
          <p:cNvPr id="465" name="Google Shape;465;p45"/>
          <p:cNvSpPr txBox="1"/>
          <p:nvPr/>
        </p:nvSpPr>
        <p:spPr>
          <a:xfrm>
            <a:off x="140650" y="436500"/>
            <a:ext cx="412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15 </a:t>
            </a:r>
            <a:r>
              <a:rPr b="1" lang="en" sz="1500"/>
              <a:t>Jenis UMKM terbanyak di Jakarta</a:t>
            </a:r>
            <a:endParaRPr b="1" sz="1500"/>
          </a:p>
        </p:txBody>
      </p:sp>
      <p:sp>
        <p:nvSpPr>
          <p:cNvPr id="466" name="Google Shape;466;p45"/>
          <p:cNvSpPr/>
          <p:nvPr/>
        </p:nvSpPr>
        <p:spPr>
          <a:xfrm>
            <a:off x="254967" y="877250"/>
            <a:ext cx="38826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45" title="Points scored"/>
          <p:cNvPicPr preferRelativeResize="0"/>
          <p:nvPr/>
        </p:nvPicPr>
        <p:blipFill>
          <a:blip r:embed="rId3">
            <a:alphaModFix/>
          </a:blip>
          <a:stretch>
            <a:fillRect/>
          </a:stretch>
        </p:blipFill>
        <p:spPr>
          <a:xfrm>
            <a:off x="233075" y="970275"/>
            <a:ext cx="3830202" cy="2282500"/>
          </a:xfrm>
          <a:prstGeom prst="rect">
            <a:avLst/>
          </a:prstGeom>
          <a:noFill/>
          <a:ln>
            <a:noFill/>
          </a:ln>
        </p:spPr>
      </p:pic>
      <p:sp>
        <p:nvSpPr>
          <p:cNvPr id="468" name="Google Shape;468;p45"/>
          <p:cNvSpPr txBox="1"/>
          <p:nvPr/>
        </p:nvSpPr>
        <p:spPr>
          <a:xfrm>
            <a:off x="4610675" y="360300"/>
            <a:ext cx="431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15 Jenis UMKM terbanyak diurutkan dari rata-rata </a:t>
            </a:r>
            <a:r>
              <a:rPr b="1" i="1" lang="en" sz="1500"/>
              <a:t>Rating</a:t>
            </a:r>
            <a:r>
              <a:rPr b="1" lang="en" sz="1500"/>
              <a:t> Masyarakat di Jakarta</a:t>
            </a:r>
            <a:endParaRPr b="1" sz="1500"/>
          </a:p>
        </p:txBody>
      </p:sp>
      <p:pic>
        <p:nvPicPr>
          <p:cNvPr id="469" name="Google Shape;469;p45" title="Points scored"/>
          <p:cNvPicPr preferRelativeResize="0"/>
          <p:nvPr/>
        </p:nvPicPr>
        <p:blipFill>
          <a:blip r:embed="rId4">
            <a:alphaModFix/>
          </a:blip>
          <a:stretch>
            <a:fillRect/>
          </a:stretch>
        </p:blipFill>
        <p:spPr>
          <a:xfrm>
            <a:off x="4706975" y="940750"/>
            <a:ext cx="3970080" cy="2282500"/>
          </a:xfrm>
          <a:prstGeom prst="rect">
            <a:avLst/>
          </a:prstGeom>
          <a:noFill/>
          <a:ln>
            <a:noFill/>
          </a:ln>
        </p:spPr>
      </p:pic>
      <p:sp>
        <p:nvSpPr>
          <p:cNvPr id="470" name="Google Shape;470;p45"/>
          <p:cNvSpPr txBox="1"/>
          <p:nvPr/>
        </p:nvSpPr>
        <p:spPr>
          <a:xfrm>
            <a:off x="155475" y="3176575"/>
            <a:ext cx="4127100" cy="1108200"/>
          </a:xfrm>
          <a:prstGeom prst="rect">
            <a:avLst/>
          </a:prstGeom>
          <a:noFill/>
          <a:ln>
            <a:noFill/>
          </a:ln>
        </p:spPr>
        <p:txBody>
          <a:bodyPr anchorCtr="0" anchor="t" bIns="91425" lIns="91425" spcFirstLastPara="1" rIns="91425" wrap="square" tIns="91425">
            <a:spAutoFit/>
          </a:bodyPr>
          <a:lstStyle/>
          <a:p>
            <a:pPr indent="-190500" lvl="0" marL="228600" rtl="0" algn="just">
              <a:spcBef>
                <a:spcPts val="0"/>
              </a:spcBef>
              <a:spcAft>
                <a:spcPts val="0"/>
              </a:spcAft>
              <a:buClr>
                <a:schemeClr val="dk1"/>
              </a:buClr>
              <a:buSzPts val="1200"/>
              <a:buChar char="●"/>
            </a:pPr>
            <a:r>
              <a:rPr lang="en" sz="1200">
                <a:solidFill>
                  <a:schemeClr val="dk1"/>
                </a:solidFill>
              </a:rPr>
              <a:t>UMKM </a:t>
            </a:r>
            <a:r>
              <a:rPr i="1" lang="en" sz="1200">
                <a:solidFill>
                  <a:schemeClr val="dk1"/>
                </a:solidFill>
              </a:rPr>
              <a:t>food</a:t>
            </a:r>
            <a:r>
              <a:rPr lang="en" sz="1200">
                <a:solidFill>
                  <a:schemeClr val="dk1"/>
                </a:solidFill>
              </a:rPr>
              <a:t> berjumlah sangat tinggi dibanding dengan yang lain diikuti oleh UMKM </a:t>
            </a:r>
            <a:r>
              <a:rPr b="1" i="1" lang="en" sz="1200">
                <a:solidFill>
                  <a:schemeClr val="dk1"/>
                </a:solidFill>
              </a:rPr>
              <a:t>clothing</a:t>
            </a:r>
            <a:r>
              <a:rPr b="1" lang="en" sz="1200">
                <a:solidFill>
                  <a:schemeClr val="dk1"/>
                </a:solidFill>
              </a:rPr>
              <a:t>, </a:t>
            </a:r>
            <a:r>
              <a:rPr b="1" i="1" lang="en" sz="1200">
                <a:solidFill>
                  <a:schemeClr val="dk1"/>
                </a:solidFill>
              </a:rPr>
              <a:t>grocery</a:t>
            </a:r>
            <a:r>
              <a:rPr b="1" lang="en" sz="1200">
                <a:solidFill>
                  <a:schemeClr val="dk1"/>
                </a:solidFill>
              </a:rPr>
              <a:t>, dan </a:t>
            </a:r>
            <a:r>
              <a:rPr b="1" i="1" lang="en" sz="1200">
                <a:solidFill>
                  <a:schemeClr val="dk1"/>
                </a:solidFill>
              </a:rPr>
              <a:t>home</a:t>
            </a:r>
            <a:r>
              <a:rPr b="1" lang="en" sz="1200">
                <a:solidFill>
                  <a:schemeClr val="dk1"/>
                </a:solidFill>
              </a:rPr>
              <a:t> </a:t>
            </a:r>
            <a:r>
              <a:rPr b="1" i="1" lang="en" sz="1200">
                <a:solidFill>
                  <a:schemeClr val="dk1"/>
                </a:solidFill>
              </a:rPr>
              <a:t>goods</a:t>
            </a:r>
            <a:r>
              <a:rPr b="1" lang="en" sz="1200">
                <a:solidFill>
                  <a:schemeClr val="dk1"/>
                </a:solidFill>
              </a:rPr>
              <a:t>.</a:t>
            </a:r>
            <a:endParaRPr b="1" sz="1200">
              <a:solidFill>
                <a:schemeClr val="dk1"/>
              </a:solidFill>
            </a:endParaRPr>
          </a:p>
          <a:p>
            <a:pPr indent="-190500" lvl="0" marL="228600" rtl="0" algn="just">
              <a:spcBef>
                <a:spcPts val="0"/>
              </a:spcBef>
              <a:spcAft>
                <a:spcPts val="0"/>
              </a:spcAft>
              <a:buClr>
                <a:schemeClr val="dk1"/>
              </a:buClr>
              <a:buSzPts val="1200"/>
              <a:buChar char="●"/>
            </a:pPr>
            <a:r>
              <a:rPr lang="en" sz="1200">
                <a:solidFill>
                  <a:schemeClr val="dk1"/>
                </a:solidFill>
              </a:rPr>
              <a:t>Jenis UMKM dengan jumlah yang banyak mengartikan </a:t>
            </a:r>
            <a:r>
              <a:rPr b="1" i="1" lang="en" sz="1200">
                <a:solidFill>
                  <a:schemeClr val="dk1"/>
                </a:solidFill>
              </a:rPr>
              <a:t>market demand </a:t>
            </a:r>
            <a:r>
              <a:rPr b="1" lang="en" sz="1200">
                <a:solidFill>
                  <a:schemeClr val="dk1"/>
                </a:solidFill>
              </a:rPr>
              <a:t>yang tinggi</a:t>
            </a:r>
            <a:r>
              <a:rPr lang="en" sz="1200">
                <a:solidFill>
                  <a:schemeClr val="dk1"/>
                </a:solidFill>
              </a:rPr>
              <a:t>.</a:t>
            </a:r>
            <a:endParaRPr sz="1200">
              <a:solidFill>
                <a:schemeClr val="dk1"/>
              </a:solidFill>
            </a:endParaRPr>
          </a:p>
        </p:txBody>
      </p:sp>
      <p:sp>
        <p:nvSpPr>
          <p:cNvPr id="471" name="Google Shape;471;p45"/>
          <p:cNvSpPr txBox="1"/>
          <p:nvPr/>
        </p:nvSpPr>
        <p:spPr>
          <a:xfrm>
            <a:off x="190500" y="4124325"/>
            <a:ext cx="870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Menggunakan </a:t>
            </a:r>
            <a:r>
              <a:rPr i="1" lang="en" sz="1200"/>
              <a:t>ranking system </a:t>
            </a:r>
            <a:r>
              <a:rPr lang="en" sz="1200"/>
              <a:t>dengan persamaan : </a:t>
            </a:r>
            <a:r>
              <a:rPr b="1" lang="en" sz="1200"/>
              <a:t>terbanyak + rating terendah</a:t>
            </a:r>
            <a:r>
              <a:rPr lang="en" sz="1200"/>
              <a:t>. Didapati ranking jenis UMKM terendah </a:t>
            </a:r>
            <a:r>
              <a:rPr b="1" lang="en" sz="1200"/>
              <a:t>: </a:t>
            </a:r>
            <a:r>
              <a:rPr b="1" i="1" lang="en" sz="1200"/>
              <a:t>clothing, home good store, health, </a:t>
            </a:r>
            <a:r>
              <a:rPr b="1" i="1" lang="en" sz="1200">
                <a:solidFill>
                  <a:schemeClr val="dk1"/>
                </a:solidFill>
              </a:rPr>
              <a:t>food, </a:t>
            </a:r>
            <a:r>
              <a:rPr b="1" i="1" lang="en" sz="1200"/>
              <a:t>convenience store</a:t>
            </a:r>
            <a:r>
              <a:rPr b="1" lang="en" sz="1200"/>
              <a:t>, dan</a:t>
            </a:r>
            <a:r>
              <a:rPr b="1" i="1" lang="en" sz="1200"/>
              <a:t> furniture </a:t>
            </a:r>
            <a:r>
              <a:rPr lang="en" sz="1200"/>
              <a:t>karena</a:t>
            </a:r>
            <a:r>
              <a:rPr b="1" lang="en" sz="1200"/>
              <a:t> </a:t>
            </a:r>
            <a:r>
              <a:rPr b="1" i="1" lang="en" sz="1200"/>
              <a:t>market demand </a:t>
            </a:r>
            <a:r>
              <a:rPr b="1" lang="en" sz="1200"/>
              <a:t>tinggi </a:t>
            </a:r>
            <a:r>
              <a:rPr lang="en" sz="1200"/>
              <a:t>dan </a:t>
            </a:r>
            <a:r>
              <a:rPr b="1" lang="en" sz="1200"/>
              <a:t>persaingan UMKM rendah</a:t>
            </a:r>
            <a:r>
              <a:rPr b="1" lang="en" sz="1100"/>
              <a:t>.</a:t>
            </a:r>
            <a:endParaRPr b="1" sz="1100"/>
          </a:p>
        </p:txBody>
      </p:sp>
      <p:sp>
        <p:nvSpPr>
          <p:cNvPr id="472" name="Google Shape;472;p45"/>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474" name="Google Shape;474;p45"/>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475" name="Google Shape;475;p45"/>
          <p:cNvSpPr/>
          <p:nvPr/>
        </p:nvSpPr>
        <p:spPr>
          <a:xfrm>
            <a:off x="4583700" y="4824700"/>
            <a:ext cx="22743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UMKM</a:t>
            </a:r>
            <a:endParaRPr b="1">
              <a:solidFill>
                <a:schemeClr val="lt1"/>
              </a:solidFill>
              <a:latin typeface="Montserrat"/>
              <a:ea typeface="Montserrat"/>
              <a:cs typeface="Montserrat"/>
              <a:sym typeface="Montserrat"/>
            </a:endParaRPr>
          </a:p>
        </p:txBody>
      </p:sp>
      <p:sp>
        <p:nvSpPr>
          <p:cNvPr id="476" name="Google Shape;476;p45"/>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477" name="Google Shape;477;p45"/>
          <p:cNvSpPr txBox="1"/>
          <p:nvPr/>
        </p:nvSpPr>
        <p:spPr>
          <a:xfrm>
            <a:off x="2716950" y="2993850"/>
            <a:ext cx="143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googlemaps</a:t>
            </a:r>
            <a:endParaRPr sz="800">
              <a:latin typeface="Montserrat"/>
              <a:ea typeface="Montserrat"/>
              <a:cs typeface="Montserrat"/>
              <a:sym typeface="Montserrat"/>
            </a:endParaRPr>
          </a:p>
        </p:txBody>
      </p:sp>
      <p:sp>
        <p:nvSpPr>
          <p:cNvPr id="478" name="Google Shape;478;p45"/>
          <p:cNvSpPr txBox="1"/>
          <p:nvPr/>
        </p:nvSpPr>
        <p:spPr>
          <a:xfrm>
            <a:off x="7441350" y="2993850"/>
            <a:ext cx="143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googlemaps</a:t>
            </a:r>
            <a:endParaRPr sz="8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77275" y="0"/>
            <a:ext cx="8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Persebaran </a:t>
            </a:r>
            <a:r>
              <a:rPr lang="en" sz="2000"/>
              <a:t>UMKM dalam Jakarta</a:t>
            </a:r>
            <a:endParaRPr sz="2000"/>
          </a:p>
        </p:txBody>
      </p:sp>
      <p:sp>
        <p:nvSpPr>
          <p:cNvPr id="484" name="Google Shape;484;p46"/>
          <p:cNvSpPr txBox="1"/>
          <p:nvPr/>
        </p:nvSpPr>
        <p:spPr>
          <a:xfrm>
            <a:off x="5251641" y="801300"/>
            <a:ext cx="3435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Heatmap keseluruhan UMKM di Jakarta</a:t>
            </a:r>
            <a:endParaRPr b="1" sz="1500"/>
          </a:p>
        </p:txBody>
      </p:sp>
      <p:sp>
        <p:nvSpPr>
          <p:cNvPr id="485" name="Google Shape;485;p46"/>
          <p:cNvSpPr/>
          <p:nvPr/>
        </p:nvSpPr>
        <p:spPr>
          <a:xfrm flipH="1" rot="10800000">
            <a:off x="5317656" y="1362475"/>
            <a:ext cx="33690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46"/>
          <p:cNvPicPr preferRelativeResize="0"/>
          <p:nvPr/>
        </p:nvPicPr>
        <p:blipFill>
          <a:blip r:embed="rId3">
            <a:alphaModFix/>
          </a:blip>
          <a:stretch>
            <a:fillRect/>
          </a:stretch>
        </p:blipFill>
        <p:spPr>
          <a:xfrm>
            <a:off x="128600" y="840900"/>
            <a:ext cx="4912625" cy="3183425"/>
          </a:xfrm>
          <a:prstGeom prst="rect">
            <a:avLst/>
          </a:prstGeom>
          <a:noFill/>
          <a:ln>
            <a:noFill/>
          </a:ln>
        </p:spPr>
      </p:pic>
      <p:sp>
        <p:nvSpPr>
          <p:cNvPr id="487" name="Google Shape;487;p46"/>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489" name="Google Shape;489;p46"/>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490" name="Google Shape;490;p46"/>
          <p:cNvSpPr/>
          <p:nvPr/>
        </p:nvSpPr>
        <p:spPr>
          <a:xfrm>
            <a:off x="4583700" y="4824700"/>
            <a:ext cx="22743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UMKM</a:t>
            </a:r>
            <a:endParaRPr b="1">
              <a:solidFill>
                <a:schemeClr val="lt1"/>
              </a:solidFill>
              <a:latin typeface="Montserrat"/>
              <a:ea typeface="Montserrat"/>
              <a:cs typeface="Montserrat"/>
              <a:sym typeface="Montserrat"/>
            </a:endParaRPr>
          </a:p>
        </p:txBody>
      </p:sp>
      <p:sp>
        <p:nvSpPr>
          <p:cNvPr id="491" name="Google Shape;491;p46"/>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492" name="Google Shape;492;p46"/>
          <p:cNvSpPr txBox="1"/>
          <p:nvPr/>
        </p:nvSpPr>
        <p:spPr>
          <a:xfrm>
            <a:off x="5250650" y="1395700"/>
            <a:ext cx="3435000" cy="1293000"/>
          </a:xfrm>
          <a:prstGeom prst="rect">
            <a:avLst/>
          </a:prstGeom>
          <a:noFill/>
          <a:ln>
            <a:noFill/>
          </a:ln>
        </p:spPr>
        <p:txBody>
          <a:bodyPr anchorCtr="0" anchor="t" bIns="91425" lIns="91425" spcFirstLastPara="1" rIns="91425" wrap="square" tIns="91425">
            <a:spAutoFit/>
          </a:bodyPr>
          <a:lstStyle/>
          <a:p>
            <a:pPr indent="-190500" lvl="0" marL="171450" rtl="0" algn="just">
              <a:spcBef>
                <a:spcPts val="0"/>
              </a:spcBef>
              <a:spcAft>
                <a:spcPts val="0"/>
              </a:spcAft>
              <a:buClr>
                <a:schemeClr val="dk1"/>
              </a:buClr>
              <a:buSzPts val="1200"/>
              <a:buChar char="●"/>
            </a:pPr>
            <a:r>
              <a:rPr b="1" lang="en" sz="1200">
                <a:solidFill>
                  <a:schemeClr val="dk1"/>
                </a:solidFill>
              </a:rPr>
              <a:t>Jakarta Barat</a:t>
            </a:r>
            <a:r>
              <a:rPr lang="en" sz="1200">
                <a:solidFill>
                  <a:schemeClr val="dk1"/>
                </a:solidFill>
              </a:rPr>
              <a:t> adalah kota dengan </a:t>
            </a:r>
            <a:r>
              <a:rPr b="1" lang="en" sz="1200">
                <a:solidFill>
                  <a:schemeClr val="dk1"/>
                </a:solidFill>
              </a:rPr>
              <a:t>UMKM terpadat</a:t>
            </a:r>
            <a:r>
              <a:rPr lang="en" sz="1200">
                <a:solidFill>
                  <a:schemeClr val="dk1"/>
                </a:solidFill>
              </a:rPr>
              <a:t>. Sebagian dari </a:t>
            </a:r>
            <a:r>
              <a:rPr b="1" lang="en" sz="1200">
                <a:solidFill>
                  <a:schemeClr val="dk1"/>
                </a:solidFill>
              </a:rPr>
              <a:t>Jakarta Pusat dan Jakarta Selatan</a:t>
            </a:r>
            <a:r>
              <a:rPr lang="en" sz="1200">
                <a:solidFill>
                  <a:schemeClr val="dk1"/>
                </a:solidFill>
              </a:rPr>
              <a:t> juga </a:t>
            </a:r>
            <a:r>
              <a:rPr b="1" lang="en" sz="1200">
                <a:solidFill>
                  <a:schemeClr val="dk1"/>
                </a:solidFill>
              </a:rPr>
              <a:t>padat dengan UMKM</a:t>
            </a:r>
            <a:r>
              <a:rPr lang="en" sz="1200">
                <a:solidFill>
                  <a:schemeClr val="dk1"/>
                </a:solidFill>
              </a:rPr>
              <a:t>. </a:t>
            </a:r>
            <a:endParaRPr sz="1200">
              <a:solidFill>
                <a:schemeClr val="dk1"/>
              </a:solidFill>
            </a:endParaRPr>
          </a:p>
          <a:p>
            <a:pPr indent="0" lvl="0" marL="457200" rtl="0" algn="just">
              <a:spcBef>
                <a:spcPts val="0"/>
              </a:spcBef>
              <a:spcAft>
                <a:spcPts val="0"/>
              </a:spcAft>
              <a:buNone/>
            </a:pPr>
            <a:r>
              <a:t/>
            </a:r>
            <a:endParaRPr sz="1200">
              <a:solidFill>
                <a:schemeClr val="dk1"/>
              </a:solidFill>
            </a:endParaRPr>
          </a:p>
          <a:p>
            <a:pPr indent="-190500" lvl="0" marL="171450" rtl="0" algn="just">
              <a:spcBef>
                <a:spcPts val="0"/>
              </a:spcBef>
              <a:spcAft>
                <a:spcPts val="0"/>
              </a:spcAft>
              <a:buClr>
                <a:schemeClr val="dk1"/>
              </a:buClr>
              <a:buSzPts val="1200"/>
              <a:buChar char="●"/>
            </a:pPr>
            <a:r>
              <a:rPr b="1" lang="en" sz="1200">
                <a:solidFill>
                  <a:schemeClr val="dk1"/>
                </a:solidFill>
              </a:rPr>
              <a:t>Jakarta Utara dan Jakarta Timur</a:t>
            </a:r>
            <a:r>
              <a:rPr lang="en" sz="1200">
                <a:solidFill>
                  <a:schemeClr val="dk1"/>
                </a:solidFill>
              </a:rPr>
              <a:t> memiliki </a:t>
            </a:r>
            <a:r>
              <a:rPr b="1" lang="en" sz="1200">
                <a:solidFill>
                  <a:schemeClr val="dk1"/>
                </a:solidFill>
              </a:rPr>
              <a:t>kepadatan UMKM yang rendah</a:t>
            </a:r>
            <a:r>
              <a:rPr lang="en" sz="1200">
                <a:solidFill>
                  <a:schemeClr val="dk1"/>
                </a:solidFill>
              </a:rPr>
              <a:t>. </a:t>
            </a:r>
            <a:endParaRPr sz="1200">
              <a:solidFill>
                <a:schemeClr val="dk1"/>
              </a:solidFill>
            </a:endParaRPr>
          </a:p>
        </p:txBody>
      </p:sp>
      <p:sp>
        <p:nvSpPr>
          <p:cNvPr id="493" name="Google Shape;493;p46"/>
          <p:cNvSpPr txBox="1"/>
          <p:nvPr/>
        </p:nvSpPr>
        <p:spPr>
          <a:xfrm>
            <a:off x="3711175" y="3975450"/>
            <a:ext cx="143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googlemaps</a:t>
            </a:r>
            <a:endParaRPr sz="8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p:nvPr/>
        </p:nvSpPr>
        <p:spPr>
          <a:xfrm>
            <a:off x="4583700" y="2423375"/>
            <a:ext cx="4583400" cy="2421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a:off x="4583700" y="1150"/>
            <a:ext cx="4583400" cy="24210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325" y="2423375"/>
            <a:ext cx="4583400" cy="24210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325" y="1150"/>
            <a:ext cx="4583400" cy="2421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9"/>
          <p:cNvPicPr preferRelativeResize="0"/>
          <p:nvPr/>
        </p:nvPicPr>
        <p:blipFill rotWithShape="1">
          <a:blip r:embed="rId3">
            <a:alphaModFix/>
          </a:blip>
          <a:srcRect b="25315" l="9561" r="17167" t="17305"/>
          <a:stretch/>
        </p:blipFill>
        <p:spPr>
          <a:xfrm>
            <a:off x="217013" y="206200"/>
            <a:ext cx="1371000" cy="1908000"/>
          </a:xfrm>
          <a:prstGeom prst="roundRect">
            <a:avLst>
              <a:gd fmla="val 16667" name="adj"/>
            </a:avLst>
          </a:prstGeom>
          <a:noFill/>
          <a:ln>
            <a:noFill/>
          </a:ln>
        </p:spPr>
      </p:pic>
      <p:sp>
        <p:nvSpPr>
          <p:cNvPr id="192" name="Google Shape;192;p29"/>
          <p:cNvSpPr txBox="1"/>
          <p:nvPr/>
        </p:nvSpPr>
        <p:spPr>
          <a:xfrm>
            <a:off x="1752063" y="132688"/>
            <a:ext cx="2998800" cy="19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Nama : </a:t>
            </a:r>
            <a:r>
              <a:rPr b="1" lang="en" sz="900">
                <a:solidFill>
                  <a:schemeClr val="lt1"/>
                </a:solidFill>
                <a:latin typeface="Montserrat"/>
                <a:ea typeface="Montserrat"/>
                <a:cs typeface="Montserrat"/>
                <a:sym typeface="Montserrat"/>
              </a:rPr>
              <a:t>Nelson Alexander Owen</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TTL</a:t>
            </a:r>
            <a:r>
              <a:rPr b="1" lang="en" sz="900">
                <a:solidFill>
                  <a:schemeClr val="lt1"/>
                </a:solidFill>
                <a:latin typeface="Montserrat"/>
                <a:ea typeface="Montserrat"/>
                <a:cs typeface="Montserrat"/>
                <a:sym typeface="Montserrat"/>
              </a:rPr>
              <a:t>  </a:t>
            </a:r>
            <a:r>
              <a:rPr lang="en" sz="900">
                <a:solidFill>
                  <a:schemeClr val="lt1"/>
                </a:solidFill>
                <a:latin typeface="Montserrat"/>
                <a:ea typeface="Montserrat"/>
                <a:cs typeface="Montserrat"/>
                <a:sym typeface="Montserrat"/>
              </a:rPr>
              <a:t>: </a:t>
            </a:r>
            <a:r>
              <a:rPr b="1" lang="en" sz="900">
                <a:solidFill>
                  <a:schemeClr val="lt1"/>
                </a:solidFill>
                <a:latin typeface="Montserrat"/>
                <a:ea typeface="Montserrat"/>
                <a:cs typeface="Montserrat"/>
                <a:sym typeface="Montserrat"/>
              </a:rPr>
              <a:t>Tangerang, 12 Februari 2021</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Email : </a:t>
            </a:r>
            <a:r>
              <a:rPr b="1" lang="en" sz="900">
                <a:solidFill>
                  <a:schemeClr val="lt1"/>
                </a:solidFill>
                <a:latin typeface="Montserrat"/>
                <a:ea typeface="Montserrat"/>
                <a:cs typeface="Montserrat"/>
                <a:sym typeface="Montserrat"/>
              </a:rPr>
              <a:t>nelsonalexanderowen@gmail.com</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No. Telp : </a:t>
            </a:r>
            <a:r>
              <a:rPr b="1" lang="en" sz="900">
                <a:solidFill>
                  <a:schemeClr val="lt1"/>
                </a:solidFill>
                <a:latin typeface="Montserrat"/>
                <a:ea typeface="Montserrat"/>
                <a:cs typeface="Montserrat"/>
                <a:sym typeface="Montserrat"/>
              </a:rPr>
              <a:t>082211912427</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Alamat : </a:t>
            </a:r>
            <a:r>
              <a:rPr b="1" lang="en" sz="900">
                <a:solidFill>
                  <a:schemeClr val="lt1"/>
                </a:solidFill>
                <a:latin typeface="Montserrat"/>
                <a:ea typeface="Montserrat"/>
                <a:cs typeface="Montserrat"/>
                <a:sym typeface="Montserrat"/>
              </a:rPr>
              <a:t>Tangerang, Banten</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Medsos : </a:t>
            </a:r>
            <a:r>
              <a:rPr b="1" lang="en" sz="900">
                <a:solidFill>
                  <a:schemeClr val="lt1"/>
                </a:solidFill>
                <a:latin typeface="Montserrat"/>
                <a:ea typeface="Montserrat"/>
                <a:cs typeface="Montserrat"/>
                <a:sym typeface="Montserrat"/>
              </a:rPr>
              <a:t>@nelasonn</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Skills : </a:t>
            </a:r>
            <a:r>
              <a:rPr b="1" lang="en" sz="900">
                <a:solidFill>
                  <a:schemeClr val="lt1"/>
                </a:solidFill>
                <a:latin typeface="Montserrat"/>
                <a:ea typeface="Montserrat"/>
                <a:cs typeface="Montserrat"/>
                <a:sym typeface="Montserrat"/>
              </a:rPr>
              <a:t>Analysis, Economy</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Sekolah : </a:t>
            </a:r>
            <a:r>
              <a:rPr b="1" lang="en" sz="900">
                <a:solidFill>
                  <a:schemeClr val="lt1"/>
                </a:solidFill>
                <a:latin typeface="Montserrat"/>
                <a:ea typeface="Montserrat"/>
                <a:cs typeface="Montserrat"/>
                <a:sym typeface="Montserrat"/>
              </a:rPr>
              <a:t>Aktuaria, ITB </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900">
                <a:solidFill>
                  <a:schemeClr val="lt1"/>
                </a:solidFill>
                <a:latin typeface="Montserrat"/>
                <a:ea typeface="Montserrat"/>
                <a:cs typeface="Montserrat"/>
                <a:sym typeface="Montserrat"/>
              </a:rPr>
              <a:t>Bekerja : </a:t>
            </a:r>
            <a:r>
              <a:rPr b="1" lang="en" sz="900">
                <a:solidFill>
                  <a:schemeClr val="lt1"/>
                </a:solidFill>
                <a:latin typeface="Montserrat"/>
                <a:ea typeface="Montserrat"/>
                <a:cs typeface="Montserrat"/>
                <a:sym typeface="Montserrat"/>
              </a:rPr>
              <a:t>Product Management, GOJEK</a:t>
            </a:r>
            <a:endParaRPr b="1">
              <a:solidFill>
                <a:schemeClr val="lt1"/>
              </a:solidFill>
              <a:latin typeface="Montserrat"/>
              <a:ea typeface="Montserrat"/>
              <a:cs typeface="Montserrat"/>
              <a:sym typeface="Montserrat"/>
            </a:endParaRPr>
          </a:p>
        </p:txBody>
      </p:sp>
      <p:pic>
        <p:nvPicPr>
          <p:cNvPr id="193" name="Google Shape;193;p29"/>
          <p:cNvPicPr preferRelativeResize="0"/>
          <p:nvPr/>
        </p:nvPicPr>
        <p:blipFill rotWithShape="1">
          <a:blip r:embed="rId4">
            <a:alphaModFix/>
          </a:blip>
          <a:srcRect b="19840" l="25852" r="28439" t="18331"/>
          <a:stretch/>
        </p:blipFill>
        <p:spPr>
          <a:xfrm>
            <a:off x="179325" y="2571975"/>
            <a:ext cx="1370700" cy="2007300"/>
          </a:xfrm>
          <a:prstGeom prst="roundRect">
            <a:avLst>
              <a:gd fmla="val 16667" name="adj"/>
            </a:avLst>
          </a:prstGeom>
          <a:noFill/>
          <a:ln>
            <a:noFill/>
          </a:ln>
        </p:spPr>
      </p:pic>
      <p:pic>
        <p:nvPicPr>
          <p:cNvPr id="194" name="Google Shape;194;p29"/>
          <p:cNvPicPr preferRelativeResize="0"/>
          <p:nvPr/>
        </p:nvPicPr>
        <p:blipFill rotWithShape="1">
          <a:blip r:embed="rId5">
            <a:alphaModFix/>
          </a:blip>
          <a:srcRect b="20139" l="28506" r="32731" t="37487"/>
          <a:stretch/>
        </p:blipFill>
        <p:spPr>
          <a:xfrm>
            <a:off x="7562112" y="2576177"/>
            <a:ext cx="1370700" cy="19989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95" name="Google Shape;195;p29"/>
          <p:cNvSpPr txBox="1"/>
          <p:nvPr/>
        </p:nvSpPr>
        <p:spPr>
          <a:xfrm>
            <a:off x="1778962" y="2595925"/>
            <a:ext cx="2575800" cy="19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Nama : </a:t>
            </a:r>
            <a:r>
              <a:rPr b="1" lang="en" sz="900">
                <a:solidFill>
                  <a:schemeClr val="lt1"/>
                </a:solidFill>
                <a:latin typeface="Montserrat"/>
                <a:ea typeface="Montserrat"/>
                <a:cs typeface="Montserrat"/>
                <a:sym typeface="Montserrat"/>
              </a:rPr>
              <a:t>Joshia Cahyadi</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TTL : </a:t>
            </a:r>
            <a:r>
              <a:rPr b="1" lang="en" sz="900">
                <a:solidFill>
                  <a:schemeClr val="lt1"/>
                </a:solidFill>
                <a:latin typeface="Montserrat"/>
                <a:ea typeface="Montserrat"/>
                <a:cs typeface="Montserrat"/>
                <a:sym typeface="Montserrat"/>
              </a:rPr>
              <a:t>Jakarta, 23 Februari 2001</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Email : </a:t>
            </a:r>
            <a:r>
              <a:rPr b="1" lang="en" sz="900">
                <a:solidFill>
                  <a:schemeClr val="lt1"/>
                </a:solidFill>
                <a:latin typeface="Montserrat"/>
                <a:ea typeface="Montserrat"/>
                <a:cs typeface="Montserrat"/>
                <a:sym typeface="Montserrat"/>
              </a:rPr>
              <a:t>joocahyadi@gmail.com</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No. Telp : </a:t>
            </a:r>
            <a:r>
              <a:rPr b="1" lang="en" sz="900">
                <a:solidFill>
                  <a:schemeClr val="lt1"/>
                </a:solidFill>
                <a:latin typeface="Montserrat"/>
                <a:ea typeface="Montserrat"/>
                <a:cs typeface="Montserrat"/>
                <a:sym typeface="Montserrat"/>
              </a:rPr>
              <a:t>087770099392</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Alamat : </a:t>
            </a:r>
            <a:r>
              <a:rPr b="1" lang="en" sz="900">
                <a:solidFill>
                  <a:schemeClr val="lt1"/>
                </a:solidFill>
                <a:latin typeface="Montserrat"/>
                <a:ea typeface="Montserrat"/>
                <a:cs typeface="Montserrat"/>
                <a:sym typeface="Montserrat"/>
              </a:rPr>
              <a:t>Jakarta Barat, DKI Jakarta</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Medsos : </a:t>
            </a:r>
            <a:r>
              <a:rPr b="1" lang="en" sz="900">
                <a:solidFill>
                  <a:schemeClr val="lt1"/>
                </a:solidFill>
                <a:latin typeface="Montserrat"/>
                <a:ea typeface="Montserrat"/>
                <a:cs typeface="Montserrat"/>
                <a:sym typeface="Montserrat"/>
              </a:rPr>
              <a:t>@joocahyadi</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Skills : </a:t>
            </a:r>
            <a:r>
              <a:rPr b="1" lang="en" sz="900">
                <a:solidFill>
                  <a:schemeClr val="lt1"/>
                </a:solidFill>
                <a:latin typeface="Montserrat"/>
                <a:ea typeface="Montserrat"/>
                <a:cs typeface="Montserrat"/>
                <a:sym typeface="Montserrat"/>
              </a:rPr>
              <a:t>Data Engineer, Geolocation </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Sekolah : </a:t>
            </a:r>
            <a:r>
              <a:rPr b="1" lang="en" sz="900">
                <a:solidFill>
                  <a:schemeClr val="lt1"/>
                </a:solidFill>
                <a:latin typeface="Montserrat"/>
                <a:ea typeface="Montserrat"/>
                <a:cs typeface="Montserrat"/>
                <a:sym typeface="Montserrat"/>
              </a:rPr>
              <a:t>Matematika, ITB</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900">
                <a:solidFill>
                  <a:schemeClr val="lt1"/>
                </a:solidFill>
                <a:latin typeface="Montserrat"/>
                <a:ea typeface="Montserrat"/>
                <a:cs typeface="Montserrat"/>
                <a:sym typeface="Montserrat"/>
              </a:rPr>
              <a:t>Bekerja : </a:t>
            </a:r>
            <a:r>
              <a:rPr b="1" lang="en" sz="900">
                <a:solidFill>
                  <a:schemeClr val="lt1"/>
                </a:solidFill>
                <a:latin typeface="Montserrat"/>
                <a:ea typeface="Montserrat"/>
                <a:cs typeface="Montserrat"/>
                <a:sym typeface="Montserrat"/>
              </a:rPr>
              <a:t>-</a:t>
            </a:r>
            <a:endParaRPr b="1" sz="900">
              <a:solidFill>
                <a:schemeClr val="lt1"/>
              </a:solidFill>
              <a:latin typeface="Montserrat"/>
              <a:ea typeface="Montserrat"/>
              <a:cs typeface="Montserrat"/>
              <a:sym typeface="Montserrat"/>
            </a:endParaRPr>
          </a:p>
        </p:txBody>
      </p:sp>
      <p:sp>
        <p:nvSpPr>
          <p:cNvPr id="196" name="Google Shape;196;p29"/>
          <p:cNvSpPr txBox="1"/>
          <p:nvPr/>
        </p:nvSpPr>
        <p:spPr>
          <a:xfrm>
            <a:off x="4986298" y="2568388"/>
            <a:ext cx="2575800" cy="1985700"/>
          </a:xfrm>
          <a:prstGeom prst="rect">
            <a:avLst/>
          </a:prstGeom>
          <a:noFill/>
          <a:ln>
            <a:noFill/>
          </a:ln>
        </p:spPr>
        <p:txBody>
          <a:bodyPr anchorCtr="0" anchor="t" bIns="91425" lIns="5715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Nama : </a:t>
            </a:r>
            <a:r>
              <a:rPr b="1" lang="en" sz="900">
                <a:solidFill>
                  <a:schemeClr val="lt1"/>
                </a:solidFill>
                <a:latin typeface="Montserrat"/>
                <a:ea typeface="Montserrat"/>
                <a:cs typeface="Montserrat"/>
                <a:sym typeface="Montserrat"/>
              </a:rPr>
              <a:t>Hansel Noble Lawrence</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TTL : </a:t>
            </a:r>
            <a:r>
              <a:rPr b="1" lang="en" sz="900">
                <a:solidFill>
                  <a:schemeClr val="lt1"/>
                </a:solidFill>
                <a:latin typeface="Montserrat"/>
                <a:ea typeface="Montserrat"/>
                <a:cs typeface="Montserrat"/>
                <a:sym typeface="Montserrat"/>
              </a:rPr>
              <a:t>Jakarta, 3 Maret 2001</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Email : </a:t>
            </a:r>
            <a:r>
              <a:rPr b="1" lang="en" sz="900">
                <a:solidFill>
                  <a:schemeClr val="lt1"/>
                </a:solidFill>
                <a:latin typeface="Montserrat"/>
                <a:ea typeface="Montserrat"/>
                <a:cs typeface="Montserrat"/>
                <a:sym typeface="Montserrat"/>
              </a:rPr>
              <a:t>hanselnoble932@gmail.com</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Telp : </a:t>
            </a:r>
            <a:r>
              <a:rPr b="1" lang="en" sz="900">
                <a:solidFill>
                  <a:schemeClr val="lt1"/>
                </a:solidFill>
                <a:latin typeface="Montserrat"/>
                <a:ea typeface="Montserrat"/>
                <a:cs typeface="Montserrat"/>
                <a:sym typeface="Montserrat"/>
              </a:rPr>
              <a:t>081290175648</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Alamat : </a:t>
            </a:r>
            <a:r>
              <a:rPr b="1" lang="en" sz="900">
                <a:solidFill>
                  <a:schemeClr val="lt1"/>
                </a:solidFill>
                <a:latin typeface="Montserrat"/>
                <a:ea typeface="Montserrat"/>
                <a:cs typeface="Montserrat"/>
                <a:sym typeface="Montserrat"/>
              </a:rPr>
              <a:t>Jakarta Barat, DKI Jakarta</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Medsos : </a:t>
            </a:r>
            <a:r>
              <a:rPr b="1" lang="en" sz="900">
                <a:solidFill>
                  <a:schemeClr val="lt1"/>
                </a:solidFill>
                <a:latin typeface="Montserrat"/>
                <a:ea typeface="Montserrat"/>
                <a:cs typeface="Montserrat"/>
                <a:sym typeface="Montserrat"/>
              </a:rPr>
              <a:t>@hanselnoble</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Skills : </a:t>
            </a:r>
            <a:r>
              <a:rPr b="1" lang="en" sz="900">
                <a:solidFill>
                  <a:schemeClr val="lt1"/>
                </a:solidFill>
                <a:latin typeface="Montserrat"/>
                <a:ea typeface="Montserrat"/>
                <a:cs typeface="Montserrat"/>
                <a:sym typeface="Montserrat"/>
              </a:rPr>
              <a:t>Analysis, Data Visualization</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Sekolah : </a:t>
            </a:r>
            <a:r>
              <a:rPr b="1" lang="en" sz="900">
                <a:solidFill>
                  <a:schemeClr val="lt1"/>
                </a:solidFill>
                <a:latin typeface="Montserrat"/>
                <a:ea typeface="Montserrat"/>
                <a:cs typeface="Montserrat"/>
                <a:sym typeface="Montserrat"/>
              </a:rPr>
              <a:t>Matematika, ITB</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900">
                <a:solidFill>
                  <a:schemeClr val="lt1"/>
                </a:solidFill>
                <a:latin typeface="Montserrat"/>
                <a:ea typeface="Montserrat"/>
                <a:cs typeface="Montserrat"/>
                <a:sym typeface="Montserrat"/>
              </a:rPr>
              <a:t>Bekerja : </a:t>
            </a:r>
            <a:r>
              <a:rPr b="1" lang="en" sz="900">
                <a:solidFill>
                  <a:schemeClr val="lt1"/>
                </a:solidFill>
                <a:latin typeface="Montserrat"/>
                <a:ea typeface="Montserrat"/>
                <a:cs typeface="Montserrat"/>
                <a:sym typeface="Montserrat"/>
              </a:rPr>
              <a:t>-</a:t>
            </a:r>
            <a:endParaRPr b="1">
              <a:solidFill>
                <a:schemeClr val="lt1"/>
              </a:solidFill>
              <a:latin typeface="Montserrat"/>
              <a:ea typeface="Montserrat"/>
              <a:cs typeface="Montserrat"/>
              <a:sym typeface="Montserrat"/>
            </a:endParaRPr>
          </a:p>
        </p:txBody>
      </p:sp>
      <p:pic>
        <p:nvPicPr>
          <p:cNvPr id="197" name="Google Shape;197;p29"/>
          <p:cNvPicPr preferRelativeResize="0"/>
          <p:nvPr/>
        </p:nvPicPr>
        <p:blipFill rotWithShape="1">
          <a:blip r:embed="rId6">
            <a:alphaModFix/>
          </a:blip>
          <a:srcRect b="9057" l="5034" r="4410" t="6289"/>
          <a:stretch/>
        </p:blipFill>
        <p:spPr>
          <a:xfrm>
            <a:off x="7556150" y="199450"/>
            <a:ext cx="1370700" cy="1921500"/>
          </a:xfrm>
          <a:prstGeom prst="roundRect">
            <a:avLst>
              <a:gd fmla="val 16667" name="adj"/>
            </a:avLst>
          </a:prstGeom>
          <a:noFill/>
          <a:ln>
            <a:noFill/>
          </a:ln>
        </p:spPr>
      </p:pic>
      <p:sp>
        <p:nvSpPr>
          <p:cNvPr id="198" name="Google Shape;198;p29"/>
          <p:cNvSpPr txBox="1"/>
          <p:nvPr/>
        </p:nvSpPr>
        <p:spPr>
          <a:xfrm>
            <a:off x="4914925" y="104500"/>
            <a:ext cx="2489400" cy="219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Nama : </a:t>
            </a:r>
            <a:r>
              <a:rPr b="1" lang="en" sz="900">
                <a:solidFill>
                  <a:schemeClr val="lt1"/>
                </a:solidFill>
                <a:latin typeface="Montserrat"/>
                <a:ea typeface="Montserrat"/>
                <a:cs typeface="Montserrat"/>
                <a:sym typeface="Montserrat"/>
              </a:rPr>
              <a:t>Steven Alexander Liong</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TTL : </a:t>
            </a:r>
            <a:r>
              <a:rPr b="1" lang="en" sz="900">
                <a:solidFill>
                  <a:schemeClr val="lt1"/>
                </a:solidFill>
                <a:latin typeface="Montserrat"/>
                <a:ea typeface="Montserrat"/>
                <a:cs typeface="Montserrat"/>
                <a:sym typeface="Montserrat"/>
              </a:rPr>
              <a:t>Jakarta, 6 Mei 2021</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Email : </a:t>
            </a:r>
            <a:r>
              <a:rPr b="1" lang="en" sz="900">
                <a:solidFill>
                  <a:schemeClr val="lt1"/>
                </a:solidFill>
                <a:latin typeface="Montserrat"/>
                <a:ea typeface="Montserrat"/>
                <a:cs typeface="Montserrat"/>
                <a:sym typeface="Montserrat"/>
              </a:rPr>
              <a:t>s</a:t>
            </a:r>
            <a:r>
              <a:rPr b="1" lang="en" sz="900">
                <a:solidFill>
                  <a:schemeClr val="lt1"/>
                </a:solidFill>
                <a:latin typeface="Montserrat"/>
                <a:ea typeface="Montserrat"/>
                <a:cs typeface="Montserrat"/>
                <a:sym typeface="Montserrat"/>
              </a:rPr>
              <a:t>tevenalxnder@gmail.com</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No. Telp : </a:t>
            </a:r>
            <a:r>
              <a:rPr b="1" lang="en" sz="900">
                <a:solidFill>
                  <a:schemeClr val="lt1"/>
                </a:solidFill>
                <a:latin typeface="Montserrat"/>
                <a:ea typeface="Montserrat"/>
                <a:cs typeface="Montserrat"/>
                <a:sym typeface="Montserrat"/>
              </a:rPr>
              <a:t>08119450276</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Alamat : </a:t>
            </a:r>
            <a:r>
              <a:rPr b="1" lang="en" sz="900">
                <a:solidFill>
                  <a:schemeClr val="lt1"/>
                </a:solidFill>
                <a:latin typeface="Montserrat"/>
                <a:ea typeface="Montserrat"/>
                <a:cs typeface="Montserrat"/>
                <a:sym typeface="Montserrat"/>
              </a:rPr>
              <a:t>Tangerang, Banten</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Medsos : </a:t>
            </a:r>
            <a:r>
              <a:rPr b="1" lang="en" sz="900">
                <a:solidFill>
                  <a:schemeClr val="lt1"/>
                </a:solidFill>
                <a:latin typeface="Montserrat"/>
                <a:ea typeface="Montserrat"/>
                <a:cs typeface="Montserrat"/>
                <a:sym typeface="Montserrat"/>
              </a:rPr>
              <a:t>@stevenalxnder</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Skills : </a:t>
            </a:r>
            <a:r>
              <a:rPr b="1" lang="en" sz="900">
                <a:solidFill>
                  <a:schemeClr val="lt1"/>
                </a:solidFill>
                <a:latin typeface="Montserrat"/>
                <a:ea typeface="Montserrat"/>
                <a:cs typeface="Montserrat"/>
                <a:sym typeface="Montserrat"/>
              </a:rPr>
              <a:t>Data Engineer, NLP </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Sekolah : </a:t>
            </a:r>
            <a:r>
              <a:rPr b="1" lang="en" sz="900">
                <a:solidFill>
                  <a:schemeClr val="lt1"/>
                </a:solidFill>
                <a:latin typeface="Montserrat"/>
                <a:ea typeface="Montserrat"/>
                <a:cs typeface="Montserrat"/>
                <a:sym typeface="Montserrat"/>
              </a:rPr>
              <a:t>Matematika, ITB </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900">
                <a:solidFill>
                  <a:schemeClr val="lt1"/>
                </a:solidFill>
                <a:latin typeface="Montserrat"/>
                <a:ea typeface="Montserrat"/>
                <a:cs typeface="Montserrat"/>
                <a:sym typeface="Montserrat"/>
              </a:rPr>
              <a:t>Bekerja : </a:t>
            </a:r>
            <a:r>
              <a:rPr b="1" lang="en" sz="900">
                <a:solidFill>
                  <a:schemeClr val="lt1"/>
                </a:solidFill>
                <a:latin typeface="Montserrat"/>
                <a:ea typeface="Montserrat"/>
                <a:cs typeface="Montserrat"/>
                <a:sym typeface="Montserrat"/>
              </a:rPr>
              <a:t>Data Insight Department, </a:t>
            </a:r>
            <a:endParaRPr b="1" sz="9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900">
                <a:solidFill>
                  <a:schemeClr val="lt1"/>
                </a:solidFill>
                <a:latin typeface="Montserrat"/>
                <a:ea typeface="Montserrat"/>
                <a:cs typeface="Montserrat"/>
                <a:sym typeface="Montserrat"/>
              </a:rPr>
              <a:t>                Astra Motor </a:t>
            </a:r>
            <a:endParaRPr b="1" sz="800">
              <a:solidFill>
                <a:schemeClr val="lt1"/>
              </a:solidFill>
              <a:latin typeface="Montserrat"/>
              <a:ea typeface="Montserrat"/>
              <a:cs typeface="Montserrat"/>
              <a:sym typeface="Montserrat"/>
            </a:endParaRPr>
          </a:p>
        </p:txBody>
      </p:sp>
      <p:sp>
        <p:nvSpPr>
          <p:cNvPr id="199" name="Google Shape;199;p29"/>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Latar Belakang</a:t>
            </a:r>
            <a:endParaRPr b="1">
              <a:solidFill>
                <a:schemeClr val="lt1"/>
              </a:solidFill>
              <a:latin typeface="Montserrat"/>
              <a:ea typeface="Montserrat"/>
              <a:cs typeface="Montserrat"/>
              <a:sym typeface="Montserrat"/>
            </a:endParaRPr>
          </a:p>
        </p:txBody>
      </p:sp>
      <p:sp>
        <p:nvSpPr>
          <p:cNvPr id="201" name="Google Shape;201;p29"/>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Ekonomi</a:t>
            </a:r>
            <a:endParaRPr b="1">
              <a:latin typeface="Montserrat"/>
              <a:ea typeface="Montserrat"/>
              <a:cs typeface="Montserrat"/>
              <a:sym typeface="Montserrat"/>
            </a:endParaRPr>
          </a:p>
        </p:txBody>
      </p:sp>
      <p:sp>
        <p:nvSpPr>
          <p:cNvPr id="202" name="Google Shape;202;p29"/>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203" name="Google Shape;203;p29"/>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7"/>
          <p:cNvSpPr txBox="1"/>
          <p:nvPr>
            <p:ph type="title"/>
          </p:nvPr>
        </p:nvSpPr>
        <p:spPr>
          <a:xfrm>
            <a:off x="77275" y="76200"/>
            <a:ext cx="8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Persebaran Penduduk dalam Jakarta Berdasarkan Kecamatan</a:t>
            </a:r>
            <a:endParaRPr sz="2000"/>
          </a:p>
        </p:txBody>
      </p:sp>
      <p:sp>
        <p:nvSpPr>
          <p:cNvPr id="499" name="Google Shape;499;p47"/>
          <p:cNvSpPr txBox="1"/>
          <p:nvPr/>
        </p:nvSpPr>
        <p:spPr>
          <a:xfrm>
            <a:off x="5723232" y="672575"/>
            <a:ext cx="296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Persebaran Penduduk</a:t>
            </a:r>
            <a:endParaRPr b="1" sz="1500"/>
          </a:p>
        </p:txBody>
      </p:sp>
      <p:sp>
        <p:nvSpPr>
          <p:cNvPr id="500" name="Google Shape;500;p47"/>
          <p:cNvSpPr/>
          <p:nvPr/>
        </p:nvSpPr>
        <p:spPr>
          <a:xfrm flipH="1" rot="10800000">
            <a:off x="5780298" y="1005150"/>
            <a:ext cx="29121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 name="Google Shape;501;p47" title="Points scored"/>
          <p:cNvPicPr preferRelativeResize="0"/>
          <p:nvPr/>
        </p:nvPicPr>
        <p:blipFill>
          <a:blip r:embed="rId3">
            <a:alphaModFix/>
          </a:blip>
          <a:stretch>
            <a:fillRect/>
          </a:stretch>
        </p:blipFill>
        <p:spPr>
          <a:xfrm>
            <a:off x="257800" y="566525"/>
            <a:ext cx="5464575" cy="3293425"/>
          </a:xfrm>
          <a:prstGeom prst="rect">
            <a:avLst/>
          </a:prstGeom>
          <a:noFill/>
          <a:ln>
            <a:noFill/>
          </a:ln>
        </p:spPr>
      </p:pic>
      <p:sp>
        <p:nvSpPr>
          <p:cNvPr id="502" name="Google Shape;502;p47"/>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504" name="Google Shape;504;p47"/>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505" name="Google Shape;505;p47"/>
          <p:cNvSpPr/>
          <p:nvPr/>
        </p:nvSpPr>
        <p:spPr>
          <a:xfrm>
            <a:off x="4583700" y="4824700"/>
            <a:ext cx="22743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UMKM</a:t>
            </a:r>
            <a:endParaRPr b="1">
              <a:solidFill>
                <a:schemeClr val="lt1"/>
              </a:solidFill>
              <a:latin typeface="Montserrat"/>
              <a:ea typeface="Montserrat"/>
              <a:cs typeface="Montserrat"/>
              <a:sym typeface="Montserrat"/>
            </a:endParaRPr>
          </a:p>
        </p:txBody>
      </p:sp>
      <p:sp>
        <p:nvSpPr>
          <p:cNvPr id="506" name="Google Shape;506;p47"/>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507" name="Google Shape;507;p47"/>
          <p:cNvSpPr txBox="1"/>
          <p:nvPr/>
        </p:nvSpPr>
        <p:spPr>
          <a:xfrm>
            <a:off x="5722375" y="1038375"/>
            <a:ext cx="2969400" cy="1246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chemeClr val="dk1"/>
                </a:solidFill>
              </a:rPr>
              <a:t>10 dari 15</a:t>
            </a:r>
            <a:r>
              <a:rPr lang="en" sz="1200">
                <a:solidFill>
                  <a:schemeClr val="dk1"/>
                </a:solidFill>
              </a:rPr>
              <a:t> Kecamatan dengan </a:t>
            </a:r>
            <a:r>
              <a:rPr b="1" lang="en" sz="1200">
                <a:solidFill>
                  <a:schemeClr val="dk1"/>
                </a:solidFill>
              </a:rPr>
              <a:t>jumlah penduduk terbanyak</a:t>
            </a:r>
            <a:r>
              <a:rPr lang="en" sz="1200">
                <a:solidFill>
                  <a:schemeClr val="dk1"/>
                </a:solidFill>
              </a:rPr>
              <a:t> berada di kota </a:t>
            </a:r>
            <a:r>
              <a:rPr b="1" lang="en" sz="1200">
                <a:solidFill>
                  <a:schemeClr val="dk1"/>
                </a:solidFill>
              </a:rPr>
              <a:t>Jakarta Utara dan Jakarta Timur.</a:t>
            </a:r>
            <a:r>
              <a:rPr lang="en" sz="1200">
                <a:solidFill>
                  <a:schemeClr val="dk1"/>
                </a:solidFill>
              </a:rPr>
              <a:t> </a:t>
            </a:r>
            <a:endParaRPr sz="12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t/>
            </a:r>
            <a:endParaRPr b="1" sz="1100">
              <a:solidFill>
                <a:schemeClr val="dk1"/>
              </a:solidFill>
            </a:endParaRPr>
          </a:p>
        </p:txBody>
      </p:sp>
      <p:sp>
        <p:nvSpPr>
          <p:cNvPr id="508" name="Google Shape;508;p47"/>
          <p:cNvSpPr txBox="1"/>
          <p:nvPr/>
        </p:nvSpPr>
        <p:spPr>
          <a:xfrm>
            <a:off x="165325" y="3838075"/>
            <a:ext cx="8527500" cy="769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200">
                <a:solidFill>
                  <a:schemeClr val="dk1"/>
                </a:solidFill>
              </a:rPr>
              <a:t>kami menyarankan untuk</a:t>
            </a:r>
            <a:r>
              <a:rPr b="1" lang="en" sz="1200">
                <a:solidFill>
                  <a:schemeClr val="dk1"/>
                </a:solidFill>
              </a:rPr>
              <a:t> lebih mempertimbangkan Jakarta Utara dan Jakarta Timur karena konsumen yang banyak tetapi pesaingnya sedikit. </a:t>
            </a:r>
            <a:endParaRPr b="1" sz="1200">
              <a:solidFill>
                <a:schemeClr val="dk1"/>
              </a:solidFill>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9" name="Google Shape;509;p47"/>
          <p:cNvSpPr txBox="1"/>
          <p:nvPr/>
        </p:nvSpPr>
        <p:spPr>
          <a:xfrm>
            <a:off x="4393375" y="3530275"/>
            <a:ext cx="143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googlemaps</a:t>
            </a:r>
            <a:endParaRPr sz="8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8"/>
          <p:cNvSpPr/>
          <p:nvPr/>
        </p:nvSpPr>
        <p:spPr>
          <a:xfrm>
            <a:off x="6399625" y="3464250"/>
            <a:ext cx="2600700" cy="1190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txBox="1"/>
          <p:nvPr/>
        </p:nvSpPr>
        <p:spPr>
          <a:xfrm>
            <a:off x="6352050" y="1029663"/>
            <a:ext cx="2600700" cy="3694200"/>
          </a:xfrm>
          <a:prstGeom prst="rect">
            <a:avLst/>
          </a:prstGeom>
          <a:noFill/>
          <a:ln>
            <a:noFill/>
          </a:ln>
        </p:spPr>
        <p:txBody>
          <a:bodyPr anchorCtr="0" anchor="t" bIns="91425" lIns="91425" spcFirstLastPara="1" rIns="91425" wrap="square" tIns="91425">
            <a:spAutoFit/>
          </a:bodyPr>
          <a:lstStyle/>
          <a:p>
            <a:pPr indent="-190500" lvl="0" marL="171450" rtl="0" algn="just">
              <a:spcBef>
                <a:spcPts val="0"/>
              </a:spcBef>
              <a:spcAft>
                <a:spcPts val="0"/>
              </a:spcAft>
              <a:buClr>
                <a:schemeClr val="dk1"/>
              </a:buClr>
              <a:buSzPts val="1200"/>
              <a:buChar char="●"/>
            </a:pPr>
            <a:r>
              <a:rPr lang="en" sz="1200">
                <a:solidFill>
                  <a:schemeClr val="dk1"/>
                </a:solidFill>
              </a:rPr>
              <a:t>UMKM </a:t>
            </a:r>
            <a:r>
              <a:rPr b="1" i="1" lang="en" sz="1200">
                <a:solidFill>
                  <a:schemeClr val="dk1"/>
                </a:solidFill>
              </a:rPr>
              <a:t>food</a:t>
            </a:r>
            <a:r>
              <a:rPr b="1" lang="en" sz="1200">
                <a:solidFill>
                  <a:schemeClr val="dk1"/>
                </a:solidFill>
              </a:rPr>
              <a:t> dan </a:t>
            </a:r>
            <a:r>
              <a:rPr b="1" i="1" lang="en" sz="1200">
                <a:solidFill>
                  <a:schemeClr val="dk1"/>
                </a:solidFill>
              </a:rPr>
              <a:t>clothing</a:t>
            </a:r>
            <a:r>
              <a:rPr b="1" lang="en" sz="1200">
                <a:solidFill>
                  <a:schemeClr val="dk1"/>
                </a:solidFill>
              </a:rPr>
              <a:t> </a:t>
            </a:r>
            <a:r>
              <a:rPr lang="en" sz="1200">
                <a:solidFill>
                  <a:schemeClr val="dk1"/>
                </a:solidFill>
              </a:rPr>
              <a:t>terhitung </a:t>
            </a:r>
            <a:r>
              <a:rPr b="1" lang="en" sz="1200">
                <a:solidFill>
                  <a:schemeClr val="dk1"/>
                </a:solidFill>
              </a:rPr>
              <a:t>padat</a:t>
            </a:r>
            <a:r>
              <a:rPr lang="en" sz="1200">
                <a:solidFill>
                  <a:schemeClr val="dk1"/>
                </a:solidFill>
              </a:rPr>
              <a:t> seperti </a:t>
            </a:r>
            <a:r>
              <a:rPr i="1" lang="en" sz="1200">
                <a:solidFill>
                  <a:schemeClr val="dk1"/>
                </a:solidFill>
              </a:rPr>
              <a:t>heatmap</a:t>
            </a:r>
            <a:r>
              <a:rPr lang="en" sz="1200">
                <a:solidFill>
                  <a:schemeClr val="dk1"/>
                </a:solidFill>
              </a:rPr>
              <a:t> keseluruhan.</a:t>
            </a:r>
            <a:endParaRPr sz="1200">
              <a:solidFill>
                <a:schemeClr val="dk1"/>
              </a:solidFill>
            </a:endParaRPr>
          </a:p>
          <a:p>
            <a:pPr indent="-190500" lvl="0" marL="171450" rtl="0" algn="just">
              <a:spcBef>
                <a:spcPts val="0"/>
              </a:spcBef>
              <a:spcAft>
                <a:spcPts val="0"/>
              </a:spcAft>
              <a:buClr>
                <a:schemeClr val="dk1"/>
              </a:buClr>
              <a:buSzPts val="1200"/>
              <a:buChar char="●"/>
            </a:pPr>
            <a:r>
              <a:rPr b="1" i="1" lang="en" sz="1200">
                <a:solidFill>
                  <a:schemeClr val="dk1"/>
                </a:solidFill>
              </a:rPr>
              <a:t>Home good store, cafe, grocery, </a:t>
            </a:r>
            <a:r>
              <a:rPr b="1" lang="en" sz="1200">
                <a:solidFill>
                  <a:schemeClr val="dk1"/>
                </a:solidFill>
              </a:rPr>
              <a:t>dan</a:t>
            </a:r>
            <a:r>
              <a:rPr b="1" i="1" lang="en" sz="1200">
                <a:solidFill>
                  <a:schemeClr val="dk1"/>
                </a:solidFill>
              </a:rPr>
              <a:t> electronic</a:t>
            </a:r>
            <a:r>
              <a:rPr lang="en" sz="1200">
                <a:solidFill>
                  <a:schemeClr val="dk1"/>
                </a:solidFill>
              </a:rPr>
              <a:t> memiliki kepadatan yang </a:t>
            </a:r>
            <a:r>
              <a:rPr b="1" lang="en" sz="1200">
                <a:solidFill>
                  <a:schemeClr val="dk1"/>
                </a:solidFill>
              </a:rPr>
              <a:t>cenderung ke tengah dan bagian kanan tidak terlalu padat.</a:t>
            </a:r>
            <a:r>
              <a:rPr lang="en" sz="1200">
                <a:solidFill>
                  <a:schemeClr val="dk1"/>
                </a:solidFill>
              </a:rPr>
              <a:t> </a:t>
            </a:r>
            <a:endParaRPr sz="1200">
              <a:solidFill>
                <a:schemeClr val="dk1"/>
              </a:solidFill>
            </a:endParaRPr>
          </a:p>
          <a:p>
            <a:pPr indent="-190500" lvl="0" marL="171450" rtl="0" algn="just">
              <a:spcBef>
                <a:spcPts val="0"/>
              </a:spcBef>
              <a:spcAft>
                <a:spcPts val="0"/>
              </a:spcAft>
              <a:buClr>
                <a:schemeClr val="dk1"/>
              </a:buClr>
              <a:buSzPts val="1200"/>
              <a:buChar char="●"/>
            </a:pPr>
            <a:r>
              <a:rPr lang="en" sz="1200">
                <a:solidFill>
                  <a:schemeClr val="dk1"/>
                </a:solidFill>
              </a:rPr>
              <a:t>Persebaran UMKM </a:t>
            </a:r>
            <a:r>
              <a:rPr lang="en" sz="1200">
                <a:solidFill>
                  <a:schemeClr val="dk1"/>
                </a:solidFill>
              </a:rPr>
              <a:t>jenis lainnya </a:t>
            </a:r>
            <a:r>
              <a:rPr lang="en" sz="1200">
                <a:solidFill>
                  <a:schemeClr val="dk1"/>
                </a:solidFill>
              </a:rPr>
              <a:t>tidak sepadat </a:t>
            </a:r>
            <a:r>
              <a:rPr i="1" lang="en" sz="1200">
                <a:solidFill>
                  <a:schemeClr val="dk1"/>
                </a:solidFill>
              </a:rPr>
              <a:t>heatmap</a:t>
            </a:r>
            <a:r>
              <a:rPr lang="en" sz="1200">
                <a:solidFill>
                  <a:schemeClr val="dk1"/>
                </a:solidFill>
              </a:rPr>
              <a:t> keseluruhan. </a:t>
            </a:r>
            <a:endParaRPr sz="1200">
              <a:solidFill>
                <a:schemeClr val="dk1"/>
              </a:solidFill>
            </a:endParaRPr>
          </a:p>
          <a:p>
            <a:pPr indent="0" lvl="0" marL="0" rtl="0" algn="just">
              <a:spcBef>
                <a:spcPts val="0"/>
              </a:spcBef>
              <a:spcAft>
                <a:spcPts val="0"/>
              </a:spcAft>
              <a:buNone/>
            </a:pPr>
            <a:r>
              <a:t/>
            </a:r>
            <a:endParaRPr b="1" sz="1200">
              <a:solidFill>
                <a:schemeClr val="dk1"/>
              </a:solidFill>
            </a:endParaRPr>
          </a:p>
          <a:p>
            <a:pPr indent="0" lvl="0" marL="0" rtl="0" algn="just">
              <a:spcBef>
                <a:spcPts val="0"/>
              </a:spcBef>
              <a:spcAft>
                <a:spcPts val="0"/>
              </a:spcAft>
              <a:buNone/>
            </a:pPr>
            <a:r>
              <a:rPr lang="en" sz="1200">
                <a:solidFill>
                  <a:schemeClr val="lt1"/>
                </a:solidFill>
              </a:rPr>
              <a:t>Dengan mempertimbangkan persaingan dan kepadatan UMKM sejenis, </a:t>
            </a:r>
            <a:r>
              <a:rPr b="1" lang="en" sz="1200">
                <a:solidFill>
                  <a:schemeClr val="lt1"/>
                </a:solidFill>
              </a:rPr>
              <a:t>jenis UMKM yang dapat dipilih adalah : </a:t>
            </a:r>
            <a:r>
              <a:rPr b="1" i="1" lang="en" sz="1200">
                <a:solidFill>
                  <a:schemeClr val="lt1"/>
                </a:solidFill>
              </a:rPr>
              <a:t>Home good store, cafe, grocery, electronic, convenience store, </a:t>
            </a:r>
            <a:r>
              <a:rPr b="1" lang="en" sz="1200">
                <a:solidFill>
                  <a:schemeClr val="lt1"/>
                </a:solidFill>
              </a:rPr>
              <a:t>dan </a:t>
            </a:r>
            <a:r>
              <a:rPr b="1" i="1" lang="en" sz="1200">
                <a:solidFill>
                  <a:schemeClr val="lt1"/>
                </a:solidFill>
              </a:rPr>
              <a:t>health.</a:t>
            </a:r>
            <a:r>
              <a:rPr b="1" lang="en" sz="1200">
                <a:solidFill>
                  <a:schemeClr val="lt1"/>
                </a:solidFill>
              </a:rPr>
              <a:t> </a:t>
            </a:r>
            <a:endParaRPr b="1" sz="1200">
              <a:solidFill>
                <a:schemeClr val="lt1"/>
              </a:solidFill>
            </a:endParaRPr>
          </a:p>
        </p:txBody>
      </p:sp>
      <p:sp>
        <p:nvSpPr>
          <p:cNvPr id="516" name="Google Shape;516;p48"/>
          <p:cNvSpPr txBox="1"/>
          <p:nvPr>
            <p:ph type="title"/>
          </p:nvPr>
        </p:nvSpPr>
        <p:spPr>
          <a:xfrm>
            <a:off x="77275" y="0"/>
            <a:ext cx="8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Persebaran UMKM Berdasarkan Jenis di Jakarta</a:t>
            </a:r>
            <a:endParaRPr sz="2000"/>
          </a:p>
        </p:txBody>
      </p:sp>
      <p:sp>
        <p:nvSpPr>
          <p:cNvPr id="517" name="Google Shape;517;p48"/>
          <p:cNvSpPr txBox="1"/>
          <p:nvPr/>
        </p:nvSpPr>
        <p:spPr>
          <a:xfrm>
            <a:off x="6322350" y="572700"/>
            <a:ext cx="255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Heatmap UMKM per Jenis</a:t>
            </a:r>
            <a:endParaRPr b="1" sz="1500"/>
          </a:p>
        </p:txBody>
      </p:sp>
      <p:sp>
        <p:nvSpPr>
          <p:cNvPr id="518" name="Google Shape;518;p48"/>
          <p:cNvSpPr/>
          <p:nvPr/>
        </p:nvSpPr>
        <p:spPr>
          <a:xfrm flipH="1" rot="10800000">
            <a:off x="6376643" y="942000"/>
            <a:ext cx="25515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48"/>
          <p:cNvPicPr preferRelativeResize="0"/>
          <p:nvPr/>
        </p:nvPicPr>
        <p:blipFill>
          <a:blip r:embed="rId3">
            <a:alphaModFix/>
          </a:blip>
          <a:stretch>
            <a:fillRect/>
          </a:stretch>
        </p:blipFill>
        <p:spPr>
          <a:xfrm>
            <a:off x="2672932" y="685908"/>
            <a:ext cx="1243498" cy="938618"/>
          </a:xfrm>
          <a:prstGeom prst="rect">
            <a:avLst/>
          </a:prstGeom>
          <a:noFill/>
          <a:ln>
            <a:noFill/>
          </a:ln>
        </p:spPr>
      </p:pic>
      <p:pic>
        <p:nvPicPr>
          <p:cNvPr id="520" name="Google Shape;520;p48"/>
          <p:cNvPicPr preferRelativeResize="0"/>
          <p:nvPr/>
        </p:nvPicPr>
        <p:blipFill>
          <a:blip r:embed="rId4">
            <a:alphaModFix/>
          </a:blip>
          <a:stretch>
            <a:fillRect/>
          </a:stretch>
        </p:blipFill>
        <p:spPr>
          <a:xfrm>
            <a:off x="3728393" y="685909"/>
            <a:ext cx="1326615" cy="938841"/>
          </a:xfrm>
          <a:prstGeom prst="rect">
            <a:avLst/>
          </a:prstGeom>
          <a:noFill/>
          <a:ln>
            <a:noFill/>
          </a:ln>
        </p:spPr>
      </p:pic>
      <p:pic>
        <p:nvPicPr>
          <p:cNvPr id="521" name="Google Shape;521;p48"/>
          <p:cNvPicPr preferRelativeResize="0"/>
          <p:nvPr/>
        </p:nvPicPr>
        <p:blipFill>
          <a:blip r:embed="rId5">
            <a:alphaModFix/>
          </a:blip>
          <a:stretch>
            <a:fillRect/>
          </a:stretch>
        </p:blipFill>
        <p:spPr>
          <a:xfrm>
            <a:off x="5020298" y="685792"/>
            <a:ext cx="1225285" cy="938841"/>
          </a:xfrm>
          <a:prstGeom prst="rect">
            <a:avLst/>
          </a:prstGeom>
          <a:noFill/>
          <a:ln>
            <a:noFill/>
          </a:ln>
        </p:spPr>
      </p:pic>
      <p:pic>
        <p:nvPicPr>
          <p:cNvPr id="522" name="Google Shape;522;p48"/>
          <p:cNvPicPr preferRelativeResize="0"/>
          <p:nvPr/>
        </p:nvPicPr>
        <p:blipFill>
          <a:blip r:embed="rId6">
            <a:alphaModFix/>
          </a:blip>
          <a:stretch>
            <a:fillRect/>
          </a:stretch>
        </p:blipFill>
        <p:spPr>
          <a:xfrm>
            <a:off x="1414927" y="685907"/>
            <a:ext cx="1265742" cy="938841"/>
          </a:xfrm>
          <a:prstGeom prst="rect">
            <a:avLst/>
          </a:prstGeom>
          <a:noFill/>
          <a:ln>
            <a:noFill/>
          </a:ln>
        </p:spPr>
      </p:pic>
      <p:pic>
        <p:nvPicPr>
          <p:cNvPr id="523" name="Google Shape;523;p48"/>
          <p:cNvPicPr preferRelativeResize="0"/>
          <p:nvPr/>
        </p:nvPicPr>
        <p:blipFill>
          <a:blip r:embed="rId7">
            <a:alphaModFix/>
          </a:blip>
          <a:stretch>
            <a:fillRect/>
          </a:stretch>
        </p:blipFill>
        <p:spPr>
          <a:xfrm>
            <a:off x="162024" y="685907"/>
            <a:ext cx="1243483" cy="938841"/>
          </a:xfrm>
          <a:prstGeom prst="rect">
            <a:avLst/>
          </a:prstGeom>
          <a:noFill/>
          <a:ln>
            <a:noFill/>
          </a:ln>
        </p:spPr>
      </p:pic>
      <p:pic>
        <p:nvPicPr>
          <p:cNvPr id="524" name="Google Shape;524;p48"/>
          <p:cNvPicPr preferRelativeResize="0"/>
          <p:nvPr/>
        </p:nvPicPr>
        <p:blipFill>
          <a:blip r:embed="rId8">
            <a:alphaModFix/>
          </a:blip>
          <a:stretch>
            <a:fillRect/>
          </a:stretch>
        </p:blipFill>
        <p:spPr>
          <a:xfrm>
            <a:off x="5023554" y="1922391"/>
            <a:ext cx="1231121" cy="938841"/>
          </a:xfrm>
          <a:prstGeom prst="rect">
            <a:avLst/>
          </a:prstGeom>
          <a:noFill/>
          <a:ln>
            <a:noFill/>
          </a:ln>
        </p:spPr>
      </p:pic>
      <p:pic>
        <p:nvPicPr>
          <p:cNvPr id="525" name="Google Shape;525;p48"/>
          <p:cNvPicPr preferRelativeResize="0"/>
          <p:nvPr/>
        </p:nvPicPr>
        <p:blipFill>
          <a:blip r:embed="rId9">
            <a:alphaModFix/>
          </a:blip>
          <a:stretch>
            <a:fillRect/>
          </a:stretch>
        </p:blipFill>
        <p:spPr>
          <a:xfrm>
            <a:off x="3823506" y="1922391"/>
            <a:ext cx="1254520" cy="938841"/>
          </a:xfrm>
          <a:prstGeom prst="rect">
            <a:avLst/>
          </a:prstGeom>
          <a:noFill/>
          <a:ln>
            <a:noFill/>
          </a:ln>
        </p:spPr>
      </p:pic>
      <p:pic>
        <p:nvPicPr>
          <p:cNvPr id="526" name="Google Shape;526;p48"/>
          <p:cNvPicPr preferRelativeResize="0"/>
          <p:nvPr/>
        </p:nvPicPr>
        <p:blipFill>
          <a:blip r:embed="rId10">
            <a:alphaModFix/>
          </a:blip>
          <a:stretch>
            <a:fillRect/>
          </a:stretch>
        </p:blipFill>
        <p:spPr>
          <a:xfrm>
            <a:off x="2692532" y="1922391"/>
            <a:ext cx="1135251" cy="938839"/>
          </a:xfrm>
          <a:prstGeom prst="rect">
            <a:avLst/>
          </a:prstGeom>
          <a:noFill/>
          <a:ln>
            <a:noFill/>
          </a:ln>
        </p:spPr>
      </p:pic>
      <p:pic>
        <p:nvPicPr>
          <p:cNvPr id="527" name="Google Shape;527;p48"/>
          <p:cNvPicPr preferRelativeResize="0"/>
          <p:nvPr/>
        </p:nvPicPr>
        <p:blipFill>
          <a:blip r:embed="rId11">
            <a:alphaModFix/>
          </a:blip>
          <a:stretch>
            <a:fillRect/>
          </a:stretch>
        </p:blipFill>
        <p:spPr>
          <a:xfrm>
            <a:off x="1415377" y="1922391"/>
            <a:ext cx="1277165" cy="938840"/>
          </a:xfrm>
          <a:prstGeom prst="rect">
            <a:avLst/>
          </a:prstGeom>
          <a:noFill/>
          <a:ln>
            <a:noFill/>
          </a:ln>
        </p:spPr>
      </p:pic>
      <p:pic>
        <p:nvPicPr>
          <p:cNvPr id="528" name="Google Shape;528;p48"/>
          <p:cNvPicPr preferRelativeResize="0"/>
          <p:nvPr/>
        </p:nvPicPr>
        <p:blipFill>
          <a:blip r:embed="rId12">
            <a:alphaModFix/>
          </a:blip>
          <a:stretch>
            <a:fillRect/>
          </a:stretch>
        </p:blipFill>
        <p:spPr>
          <a:xfrm>
            <a:off x="164475" y="1922391"/>
            <a:ext cx="1250906" cy="938839"/>
          </a:xfrm>
          <a:prstGeom prst="rect">
            <a:avLst/>
          </a:prstGeom>
          <a:noFill/>
          <a:ln>
            <a:noFill/>
          </a:ln>
        </p:spPr>
      </p:pic>
      <p:pic>
        <p:nvPicPr>
          <p:cNvPr id="529" name="Google Shape;529;p48"/>
          <p:cNvPicPr preferRelativeResize="0"/>
          <p:nvPr/>
        </p:nvPicPr>
        <p:blipFill>
          <a:blip r:embed="rId13">
            <a:alphaModFix/>
          </a:blip>
          <a:stretch>
            <a:fillRect/>
          </a:stretch>
        </p:blipFill>
        <p:spPr>
          <a:xfrm>
            <a:off x="5032150" y="3196650"/>
            <a:ext cx="1211960" cy="938841"/>
          </a:xfrm>
          <a:prstGeom prst="rect">
            <a:avLst/>
          </a:prstGeom>
          <a:noFill/>
          <a:ln>
            <a:noFill/>
          </a:ln>
        </p:spPr>
      </p:pic>
      <p:pic>
        <p:nvPicPr>
          <p:cNvPr id="530" name="Google Shape;530;p48"/>
          <p:cNvPicPr preferRelativeResize="0"/>
          <p:nvPr/>
        </p:nvPicPr>
        <p:blipFill>
          <a:blip r:embed="rId14">
            <a:alphaModFix/>
          </a:blip>
          <a:stretch>
            <a:fillRect/>
          </a:stretch>
        </p:blipFill>
        <p:spPr>
          <a:xfrm>
            <a:off x="3822532" y="3196650"/>
            <a:ext cx="1207283" cy="938838"/>
          </a:xfrm>
          <a:prstGeom prst="rect">
            <a:avLst/>
          </a:prstGeom>
          <a:noFill/>
          <a:ln>
            <a:noFill/>
          </a:ln>
        </p:spPr>
      </p:pic>
      <p:pic>
        <p:nvPicPr>
          <p:cNvPr id="531" name="Google Shape;531;p48"/>
          <p:cNvPicPr preferRelativeResize="0"/>
          <p:nvPr/>
        </p:nvPicPr>
        <p:blipFill>
          <a:blip r:embed="rId15">
            <a:alphaModFix/>
          </a:blip>
          <a:stretch>
            <a:fillRect/>
          </a:stretch>
        </p:blipFill>
        <p:spPr>
          <a:xfrm>
            <a:off x="2599700" y="3196650"/>
            <a:ext cx="1220486" cy="938841"/>
          </a:xfrm>
          <a:prstGeom prst="rect">
            <a:avLst/>
          </a:prstGeom>
          <a:noFill/>
          <a:ln>
            <a:noFill/>
          </a:ln>
        </p:spPr>
      </p:pic>
      <p:pic>
        <p:nvPicPr>
          <p:cNvPr id="532" name="Google Shape;532;p48"/>
          <p:cNvPicPr preferRelativeResize="0"/>
          <p:nvPr/>
        </p:nvPicPr>
        <p:blipFill>
          <a:blip r:embed="rId16">
            <a:alphaModFix/>
          </a:blip>
          <a:stretch>
            <a:fillRect/>
          </a:stretch>
        </p:blipFill>
        <p:spPr>
          <a:xfrm>
            <a:off x="1359961" y="3196650"/>
            <a:ext cx="1237395" cy="938841"/>
          </a:xfrm>
          <a:prstGeom prst="rect">
            <a:avLst/>
          </a:prstGeom>
          <a:noFill/>
          <a:ln>
            <a:noFill/>
          </a:ln>
        </p:spPr>
      </p:pic>
      <p:pic>
        <p:nvPicPr>
          <p:cNvPr id="533" name="Google Shape;533;p48"/>
          <p:cNvPicPr preferRelativeResize="0"/>
          <p:nvPr/>
        </p:nvPicPr>
        <p:blipFill>
          <a:blip r:embed="rId17">
            <a:alphaModFix/>
          </a:blip>
          <a:stretch>
            <a:fillRect/>
          </a:stretch>
        </p:blipFill>
        <p:spPr>
          <a:xfrm>
            <a:off x="163509" y="3196650"/>
            <a:ext cx="1196436" cy="938840"/>
          </a:xfrm>
          <a:prstGeom prst="rect">
            <a:avLst/>
          </a:prstGeom>
          <a:noFill/>
          <a:ln>
            <a:noFill/>
          </a:ln>
        </p:spPr>
      </p:pic>
      <p:sp>
        <p:nvSpPr>
          <p:cNvPr id="534" name="Google Shape;534;p48"/>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8"/>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536" name="Google Shape;536;p48"/>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537" name="Google Shape;537;p48"/>
          <p:cNvSpPr/>
          <p:nvPr/>
        </p:nvSpPr>
        <p:spPr>
          <a:xfrm>
            <a:off x="4583700" y="4824700"/>
            <a:ext cx="22743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UMKM</a:t>
            </a:r>
            <a:endParaRPr b="1">
              <a:solidFill>
                <a:schemeClr val="lt1"/>
              </a:solidFill>
              <a:latin typeface="Montserrat"/>
              <a:ea typeface="Montserrat"/>
              <a:cs typeface="Montserrat"/>
              <a:sym typeface="Montserrat"/>
            </a:endParaRPr>
          </a:p>
        </p:txBody>
      </p:sp>
      <p:sp>
        <p:nvSpPr>
          <p:cNvPr id="538" name="Google Shape;538;p48"/>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539" name="Google Shape;539;p48"/>
          <p:cNvSpPr txBox="1"/>
          <p:nvPr/>
        </p:nvSpPr>
        <p:spPr>
          <a:xfrm>
            <a:off x="183950" y="4083000"/>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Shoe Store</a:t>
            </a:r>
            <a:endParaRPr sz="1100"/>
          </a:p>
        </p:txBody>
      </p:sp>
      <p:sp>
        <p:nvSpPr>
          <p:cNvPr id="540" name="Google Shape;540;p48"/>
          <p:cNvSpPr txBox="1"/>
          <p:nvPr/>
        </p:nvSpPr>
        <p:spPr>
          <a:xfrm>
            <a:off x="1390150" y="4083000"/>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Pharmacy</a:t>
            </a:r>
            <a:endParaRPr sz="1100"/>
          </a:p>
        </p:txBody>
      </p:sp>
      <p:sp>
        <p:nvSpPr>
          <p:cNvPr id="541" name="Google Shape;541;p48"/>
          <p:cNvSpPr txBox="1"/>
          <p:nvPr/>
        </p:nvSpPr>
        <p:spPr>
          <a:xfrm>
            <a:off x="2619675" y="4083000"/>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Car Dealer</a:t>
            </a:r>
            <a:endParaRPr sz="1100"/>
          </a:p>
        </p:txBody>
      </p:sp>
      <p:sp>
        <p:nvSpPr>
          <p:cNvPr id="542" name="Google Shape;542;p48"/>
          <p:cNvSpPr txBox="1"/>
          <p:nvPr/>
        </p:nvSpPr>
        <p:spPr>
          <a:xfrm>
            <a:off x="3849200" y="4083000"/>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Furniture</a:t>
            </a:r>
            <a:endParaRPr sz="1100"/>
          </a:p>
        </p:txBody>
      </p:sp>
      <p:sp>
        <p:nvSpPr>
          <p:cNvPr id="543" name="Google Shape;543;p48"/>
          <p:cNvSpPr txBox="1"/>
          <p:nvPr/>
        </p:nvSpPr>
        <p:spPr>
          <a:xfrm>
            <a:off x="5032175" y="4083000"/>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Car Repair</a:t>
            </a:r>
            <a:endParaRPr sz="1100"/>
          </a:p>
        </p:txBody>
      </p:sp>
      <p:sp>
        <p:nvSpPr>
          <p:cNvPr id="544" name="Google Shape;544;p48"/>
          <p:cNvSpPr txBox="1"/>
          <p:nvPr/>
        </p:nvSpPr>
        <p:spPr>
          <a:xfrm>
            <a:off x="164475" y="28119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Supermarket</a:t>
            </a:r>
            <a:endParaRPr sz="1100"/>
          </a:p>
        </p:txBody>
      </p:sp>
      <p:sp>
        <p:nvSpPr>
          <p:cNvPr id="545" name="Google Shape;545;p48"/>
          <p:cNvSpPr txBox="1"/>
          <p:nvPr/>
        </p:nvSpPr>
        <p:spPr>
          <a:xfrm>
            <a:off x="1370675" y="28119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Convenience</a:t>
            </a:r>
            <a:endParaRPr b="1" sz="1100"/>
          </a:p>
        </p:txBody>
      </p:sp>
      <p:sp>
        <p:nvSpPr>
          <p:cNvPr id="546" name="Google Shape;546;p48"/>
          <p:cNvSpPr txBox="1"/>
          <p:nvPr/>
        </p:nvSpPr>
        <p:spPr>
          <a:xfrm>
            <a:off x="2600200" y="28119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Health</a:t>
            </a:r>
            <a:endParaRPr b="1" sz="1100"/>
          </a:p>
        </p:txBody>
      </p:sp>
      <p:sp>
        <p:nvSpPr>
          <p:cNvPr id="547" name="Google Shape;547;p48"/>
          <p:cNvSpPr txBox="1"/>
          <p:nvPr/>
        </p:nvSpPr>
        <p:spPr>
          <a:xfrm>
            <a:off x="3829725" y="28119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Bakery</a:t>
            </a:r>
            <a:endParaRPr sz="1100"/>
          </a:p>
        </p:txBody>
      </p:sp>
      <p:sp>
        <p:nvSpPr>
          <p:cNvPr id="548" name="Google Shape;548;p48"/>
          <p:cNvSpPr txBox="1"/>
          <p:nvPr/>
        </p:nvSpPr>
        <p:spPr>
          <a:xfrm>
            <a:off x="5012700" y="28119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Electronics</a:t>
            </a:r>
            <a:endParaRPr b="1" sz="1100"/>
          </a:p>
        </p:txBody>
      </p:sp>
      <p:sp>
        <p:nvSpPr>
          <p:cNvPr id="549" name="Google Shape;549;p48"/>
          <p:cNvSpPr txBox="1"/>
          <p:nvPr/>
        </p:nvSpPr>
        <p:spPr>
          <a:xfrm>
            <a:off x="169925" y="15786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Cafe</a:t>
            </a:r>
            <a:endParaRPr b="1" sz="1100"/>
          </a:p>
        </p:txBody>
      </p:sp>
      <p:sp>
        <p:nvSpPr>
          <p:cNvPr id="550" name="Google Shape;550;p48"/>
          <p:cNvSpPr txBox="1"/>
          <p:nvPr/>
        </p:nvSpPr>
        <p:spPr>
          <a:xfrm>
            <a:off x="1376125" y="15786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Home Goods</a:t>
            </a:r>
            <a:endParaRPr b="1" sz="1100"/>
          </a:p>
        </p:txBody>
      </p:sp>
      <p:sp>
        <p:nvSpPr>
          <p:cNvPr id="551" name="Google Shape;551;p48"/>
          <p:cNvSpPr txBox="1"/>
          <p:nvPr/>
        </p:nvSpPr>
        <p:spPr>
          <a:xfrm>
            <a:off x="2605650" y="15786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Food</a:t>
            </a:r>
            <a:endParaRPr sz="1100"/>
          </a:p>
        </p:txBody>
      </p:sp>
      <p:sp>
        <p:nvSpPr>
          <p:cNvPr id="552" name="Google Shape;552;p48"/>
          <p:cNvSpPr txBox="1"/>
          <p:nvPr/>
        </p:nvSpPr>
        <p:spPr>
          <a:xfrm>
            <a:off x="3835175" y="15786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Clothing</a:t>
            </a:r>
            <a:endParaRPr sz="1100"/>
          </a:p>
        </p:txBody>
      </p:sp>
      <p:sp>
        <p:nvSpPr>
          <p:cNvPr id="553" name="Google Shape;553;p48"/>
          <p:cNvSpPr txBox="1"/>
          <p:nvPr/>
        </p:nvSpPr>
        <p:spPr>
          <a:xfrm>
            <a:off x="5018150" y="1578625"/>
            <a:ext cx="1207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Grocery</a:t>
            </a:r>
            <a:endParaRPr b="1" sz="1100"/>
          </a:p>
        </p:txBody>
      </p:sp>
      <p:sp>
        <p:nvSpPr>
          <p:cNvPr id="554" name="Google Shape;554;p48"/>
          <p:cNvSpPr txBox="1"/>
          <p:nvPr/>
        </p:nvSpPr>
        <p:spPr>
          <a:xfrm>
            <a:off x="4818875" y="4476950"/>
            <a:ext cx="143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Source by :  googlemaps</a:t>
            </a:r>
            <a:endParaRPr sz="8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9"/>
          <p:cNvSpPr/>
          <p:nvPr/>
        </p:nvSpPr>
        <p:spPr>
          <a:xfrm>
            <a:off x="2056500" y="717138"/>
            <a:ext cx="3276000" cy="327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txBox="1"/>
          <p:nvPr/>
        </p:nvSpPr>
        <p:spPr>
          <a:xfrm>
            <a:off x="2373900" y="2008775"/>
            <a:ext cx="1212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chemeClr val="dk1"/>
                </a:solidFill>
              </a:rPr>
              <a:t>C</a:t>
            </a:r>
            <a:r>
              <a:rPr i="1" lang="en" sz="1800">
                <a:solidFill>
                  <a:schemeClr val="dk1"/>
                </a:solidFill>
              </a:rPr>
              <a:t>lothing</a:t>
            </a:r>
            <a:endParaRPr i="1" sz="1800">
              <a:solidFill>
                <a:schemeClr val="dk1"/>
              </a:solidFill>
            </a:endParaRPr>
          </a:p>
          <a:p>
            <a:pPr indent="0" lvl="0" marL="0" rtl="0" algn="ctr">
              <a:spcBef>
                <a:spcPts val="0"/>
              </a:spcBef>
              <a:spcAft>
                <a:spcPts val="0"/>
              </a:spcAft>
              <a:buNone/>
            </a:pPr>
            <a:r>
              <a:rPr i="1" lang="en" sz="1800">
                <a:solidFill>
                  <a:schemeClr val="dk1"/>
                </a:solidFill>
              </a:rPr>
              <a:t>Food</a:t>
            </a:r>
            <a:endParaRPr i="1" sz="1800">
              <a:solidFill>
                <a:schemeClr val="dk1"/>
              </a:solidFill>
            </a:endParaRPr>
          </a:p>
          <a:p>
            <a:pPr indent="0" lvl="0" marL="0" rtl="0" algn="ctr">
              <a:spcBef>
                <a:spcPts val="0"/>
              </a:spcBef>
              <a:spcAft>
                <a:spcPts val="0"/>
              </a:spcAft>
              <a:buClr>
                <a:schemeClr val="dk1"/>
              </a:buClr>
              <a:buSzPts val="1100"/>
              <a:buFont typeface="Arial"/>
              <a:buNone/>
            </a:pPr>
            <a:r>
              <a:rPr i="1" lang="en" sz="1800">
                <a:solidFill>
                  <a:schemeClr val="dk1"/>
                </a:solidFill>
              </a:rPr>
              <a:t>Furniture</a:t>
            </a:r>
            <a:endParaRPr i="1" sz="1800">
              <a:solidFill>
                <a:schemeClr val="dk1"/>
              </a:solidFill>
            </a:endParaRPr>
          </a:p>
        </p:txBody>
      </p:sp>
      <p:sp>
        <p:nvSpPr>
          <p:cNvPr id="561" name="Google Shape;561;p49"/>
          <p:cNvSpPr txBox="1"/>
          <p:nvPr>
            <p:ph type="title"/>
          </p:nvPr>
        </p:nvSpPr>
        <p:spPr>
          <a:xfrm>
            <a:off x="77275" y="0"/>
            <a:ext cx="8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Irisan </a:t>
            </a:r>
            <a:r>
              <a:rPr lang="en" sz="2000"/>
              <a:t>UMKM terpilih yang akan menjadi rekomendasi </a:t>
            </a:r>
            <a:endParaRPr sz="2000"/>
          </a:p>
        </p:txBody>
      </p:sp>
      <p:sp>
        <p:nvSpPr>
          <p:cNvPr id="562" name="Google Shape;562;p49"/>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564" name="Google Shape;564;p49"/>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565" name="Google Shape;565;p49"/>
          <p:cNvSpPr/>
          <p:nvPr/>
        </p:nvSpPr>
        <p:spPr>
          <a:xfrm>
            <a:off x="4583700" y="4824700"/>
            <a:ext cx="22743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UMKM</a:t>
            </a:r>
            <a:endParaRPr b="1">
              <a:solidFill>
                <a:schemeClr val="lt1"/>
              </a:solidFill>
              <a:latin typeface="Montserrat"/>
              <a:ea typeface="Montserrat"/>
              <a:cs typeface="Montserrat"/>
              <a:sym typeface="Montserrat"/>
            </a:endParaRPr>
          </a:p>
        </p:txBody>
      </p:sp>
      <p:sp>
        <p:nvSpPr>
          <p:cNvPr id="566" name="Google Shape;566;p49"/>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567" name="Google Shape;567;p49"/>
          <p:cNvSpPr/>
          <p:nvPr/>
        </p:nvSpPr>
        <p:spPr>
          <a:xfrm>
            <a:off x="3811500" y="717138"/>
            <a:ext cx="3276000" cy="3276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txBox="1"/>
          <p:nvPr/>
        </p:nvSpPr>
        <p:spPr>
          <a:xfrm>
            <a:off x="5486175" y="2008775"/>
            <a:ext cx="1345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chemeClr val="dk1"/>
                </a:solidFill>
              </a:rPr>
              <a:t>C</a:t>
            </a:r>
            <a:r>
              <a:rPr i="1" lang="en" sz="1800">
                <a:solidFill>
                  <a:schemeClr val="dk1"/>
                </a:solidFill>
              </a:rPr>
              <a:t>afe</a:t>
            </a:r>
            <a:endParaRPr i="1" sz="1800">
              <a:solidFill>
                <a:schemeClr val="dk1"/>
              </a:solidFill>
            </a:endParaRPr>
          </a:p>
          <a:p>
            <a:pPr indent="0" lvl="0" marL="0" rtl="0" algn="ctr">
              <a:spcBef>
                <a:spcPts val="0"/>
              </a:spcBef>
              <a:spcAft>
                <a:spcPts val="0"/>
              </a:spcAft>
              <a:buNone/>
            </a:pPr>
            <a:r>
              <a:rPr i="1" lang="en" sz="1800">
                <a:solidFill>
                  <a:schemeClr val="dk1"/>
                </a:solidFill>
              </a:rPr>
              <a:t>Grocery</a:t>
            </a:r>
            <a:endParaRPr i="1" sz="1800">
              <a:solidFill>
                <a:schemeClr val="dk1"/>
              </a:solidFill>
            </a:endParaRPr>
          </a:p>
          <a:p>
            <a:pPr indent="0" lvl="0" marL="0" rtl="0" algn="ctr">
              <a:spcBef>
                <a:spcPts val="0"/>
              </a:spcBef>
              <a:spcAft>
                <a:spcPts val="0"/>
              </a:spcAft>
              <a:buClr>
                <a:schemeClr val="dk1"/>
              </a:buClr>
              <a:buSzPts val="1100"/>
              <a:buFont typeface="Arial"/>
              <a:buNone/>
            </a:pPr>
            <a:r>
              <a:rPr i="1" lang="en" sz="1800">
                <a:solidFill>
                  <a:schemeClr val="dk1"/>
                </a:solidFill>
              </a:rPr>
              <a:t>Electronic</a:t>
            </a:r>
            <a:endParaRPr sz="1800">
              <a:latin typeface="Montserrat"/>
              <a:ea typeface="Montserrat"/>
              <a:cs typeface="Montserrat"/>
              <a:sym typeface="Montserrat"/>
            </a:endParaRPr>
          </a:p>
        </p:txBody>
      </p:sp>
      <p:sp>
        <p:nvSpPr>
          <p:cNvPr id="569" name="Google Shape;569;p49"/>
          <p:cNvSpPr txBox="1"/>
          <p:nvPr/>
        </p:nvSpPr>
        <p:spPr>
          <a:xfrm>
            <a:off x="3732938" y="1772575"/>
            <a:ext cx="1682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800">
                <a:solidFill>
                  <a:schemeClr val="dk1"/>
                </a:solidFill>
              </a:rPr>
              <a:t>H</a:t>
            </a:r>
            <a:r>
              <a:rPr b="1" i="1" lang="en" sz="1800">
                <a:solidFill>
                  <a:schemeClr val="dk1"/>
                </a:solidFill>
              </a:rPr>
              <a:t>ome good store</a:t>
            </a:r>
            <a:endParaRPr b="1" i="1" sz="1800">
              <a:solidFill>
                <a:schemeClr val="dk1"/>
              </a:solidFill>
            </a:endParaRPr>
          </a:p>
          <a:p>
            <a:pPr indent="0" lvl="0" marL="0" rtl="0" algn="ctr">
              <a:spcBef>
                <a:spcPts val="0"/>
              </a:spcBef>
              <a:spcAft>
                <a:spcPts val="0"/>
              </a:spcAft>
              <a:buNone/>
            </a:pPr>
            <a:r>
              <a:rPr b="1" i="1" lang="en" sz="1800">
                <a:solidFill>
                  <a:schemeClr val="dk1"/>
                </a:solidFill>
              </a:rPr>
              <a:t>Convenience store</a:t>
            </a:r>
            <a:endParaRPr b="1" i="1" sz="1800">
              <a:solidFill>
                <a:schemeClr val="dk1"/>
              </a:solidFill>
            </a:endParaRPr>
          </a:p>
          <a:p>
            <a:pPr indent="0" lvl="0" marL="0" rtl="0" algn="ctr">
              <a:spcBef>
                <a:spcPts val="0"/>
              </a:spcBef>
              <a:spcAft>
                <a:spcPts val="0"/>
              </a:spcAft>
              <a:buClr>
                <a:schemeClr val="dk1"/>
              </a:buClr>
              <a:buSzPts val="1100"/>
              <a:buFont typeface="Arial"/>
              <a:buNone/>
            </a:pPr>
            <a:r>
              <a:rPr b="1" i="1" lang="en" sz="1800">
                <a:solidFill>
                  <a:schemeClr val="dk1"/>
                </a:solidFill>
              </a:rPr>
              <a:t>Health </a:t>
            </a:r>
            <a:endParaRPr sz="1800">
              <a:latin typeface="Montserrat"/>
              <a:ea typeface="Montserrat"/>
              <a:cs typeface="Montserrat"/>
              <a:sym typeface="Montserrat"/>
            </a:endParaRPr>
          </a:p>
        </p:txBody>
      </p:sp>
      <p:sp>
        <p:nvSpPr>
          <p:cNvPr id="570" name="Google Shape;570;p49"/>
          <p:cNvSpPr txBox="1"/>
          <p:nvPr/>
        </p:nvSpPr>
        <p:spPr>
          <a:xfrm>
            <a:off x="967500" y="4137575"/>
            <a:ext cx="7209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Menggunakan Diagram Venn, jenis UMKM yang menjadi rekomendasi akhir kami adalah : </a:t>
            </a:r>
            <a:r>
              <a:rPr b="1" i="1" lang="en" sz="1200"/>
              <a:t>Home good store, Convenience store, </a:t>
            </a:r>
            <a:r>
              <a:rPr b="1" lang="en" sz="1200"/>
              <a:t>dan </a:t>
            </a:r>
            <a:r>
              <a:rPr b="1" i="1" lang="en" sz="1200"/>
              <a:t>Health.</a:t>
            </a:r>
            <a:endParaRPr b="1" i="1"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0"/>
          <p:cNvSpPr/>
          <p:nvPr/>
        </p:nvSpPr>
        <p:spPr>
          <a:xfrm>
            <a:off x="210075" y="2670325"/>
            <a:ext cx="8582400" cy="187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210075" y="573100"/>
            <a:ext cx="8582400" cy="187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286325" y="2746525"/>
            <a:ext cx="8582400" cy="187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txBox="1"/>
          <p:nvPr/>
        </p:nvSpPr>
        <p:spPr>
          <a:xfrm>
            <a:off x="2177400" y="2822800"/>
            <a:ext cx="63384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lt1"/>
                </a:solidFill>
                <a:latin typeface="Hammersmith One"/>
                <a:ea typeface="Hammersmith One"/>
                <a:cs typeface="Hammersmith One"/>
                <a:sym typeface="Hammersmith One"/>
              </a:rPr>
              <a:t>Kami menyarankan untuk </a:t>
            </a:r>
            <a:r>
              <a:rPr b="1" lang="en" sz="1200">
                <a:solidFill>
                  <a:schemeClr val="lt1"/>
                </a:solidFill>
                <a:latin typeface="Hammersmith One"/>
                <a:ea typeface="Hammersmith One"/>
                <a:cs typeface="Hammersmith One"/>
                <a:sym typeface="Hammersmith One"/>
              </a:rPr>
              <a:t>fokus pada pengembangan UMKM</a:t>
            </a:r>
            <a:r>
              <a:rPr lang="en" sz="1200">
                <a:solidFill>
                  <a:schemeClr val="lt1"/>
                </a:solidFill>
                <a:latin typeface="Hammersmith One"/>
                <a:ea typeface="Hammersmith One"/>
                <a:cs typeface="Hammersmith One"/>
                <a:sym typeface="Hammersmith One"/>
              </a:rPr>
              <a:t> di Jakarta karena UMKM adalah kunci utama meningkatkan ekonomi Indonesia. Untuk lokasi yang lebih spesifik, kami menyarankan untuk membangun </a:t>
            </a:r>
            <a:r>
              <a:rPr b="1" lang="en" sz="1200">
                <a:solidFill>
                  <a:schemeClr val="lt1"/>
                </a:solidFill>
                <a:latin typeface="Hammersmith One"/>
                <a:ea typeface="Hammersmith One"/>
                <a:cs typeface="Hammersmith One"/>
                <a:sym typeface="Hammersmith One"/>
              </a:rPr>
              <a:t>Jakarta Utara dan Jakarta Timur</a:t>
            </a:r>
            <a:r>
              <a:rPr lang="en" sz="1200">
                <a:solidFill>
                  <a:schemeClr val="lt1"/>
                </a:solidFill>
                <a:latin typeface="Hammersmith One"/>
                <a:ea typeface="Hammersmith One"/>
                <a:cs typeface="Hammersmith One"/>
                <a:sym typeface="Hammersmith One"/>
              </a:rPr>
              <a:t> agar masyarakat lebih tertarik untuk mengembangkan UMKM di sana. </a:t>
            </a:r>
            <a:endParaRPr sz="1200">
              <a:solidFill>
                <a:schemeClr val="dk1"/>
              </a:solidFill>
              <a:latin typeface="Hammersmith One"/>
              <a:ea typeface="Hammersmith One"/>
              <a:cs typeface="Hammersmith One"/>
              <a:sym typeface="Hammersmith One"/>
            </a:endParaRPr>
          </a:p>
          <a:p>
            <a:pPr indent="0" lvl="0" marL="0" rtl="0" algn="just">
              <a:lnSpc>
                <a:spcPct val="150000"/>
              </a:lnSpc>
              <a:spcBef>
                <a:spcPts val="0"/>
              </a:spcBef>
              <a:spcAft>
                <a:spcPts val="0"/>
              </a:spcAft>
              <a:buNone/>
            </a:pPr>
            <a:r>
              <a:rPr lang="en" sz="1200">
                <a:solidFill>
                  <a:schemeClr val="lt1"/>
                </a:solidFill>
                <a:latin typeface="Hammersmith One"/>
                <a:ea typeface="Hammersmith One"/>
                <a:cs typeface="Hammersmith One"/>
                <a:sym typeface="Hammersmith One"/>
              </a:rPr>
              <a:t>Dengan kondisi ekonomi Indonesia yang sedang menuju stabil dan baik, saat ini adalah </a:t>
            </a:r>
            <a:r>
              <a:rPr b="1" lang="en" sz="1200">
                <a:solidFill>
                  <a:schemeClr val="lt1"/>
                </a:solidFill>
                <a:latin typeface="Hammersmith One"/>
                <a:ea typeface="Hammersmith One"/>
                <a:cs typeface="Hammersmith One"/>
                <a:sym typeface="Hammersmith One"/>
              </a:rPr>
              <a:t>momen yang sangat tepat</a:t>
            </a:r>
            <a:r>
              <a:rPr lang="en" sz="1200">
                <a:solidFill>
                  <a:schemeClr val="lt1"/>
                </a:solidFill>
                <a:latin typeface="Hammersmith One"/>
                <a:ea typeface="Hammersmith One"/>
                <a:cs typeface="Hammersmith One"/>
                <a:sym typeface="Hammersmith One"/>
              </a:rPr>
              <a:t> untuk kembali bangkit membangun Indonesia. </a:t>
            </a:r>
            <a:endParaRPr sz="1200">
              <a:solidFill>
                <a:schemeClr val="lt1"/>
              </a:solidFill>
              <a:latin typeface="Hammersmith One"/>
              <a:ea typeface="Hammersmith One"/>
              <a:cs typeface="Hammersmith One"/>
              <a:sym typeface="Hammersmith One"/>
            </a:endParaRPr>
          </a:p>
        </p:txBody>
      </p:sp>
      <p:sp>
        <p:nvSpPr>
          <p:cNvPr id="579" name="Google Shape;579;p50"/>
          <p:cNvSpPr txBox="1"/>
          <p:nvPr/>
        </p:nvSpPr>
        <p:spPr>
          <a:xfrm>
            <a:off x="482109" y="3405675"/>
            <a:ext cx="136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Hammersmith One"/>
                <a:ea typeface="Hammersmith One"/>
                <a:cs typeface="Hammersmith One"/>
                <a:sym typeface="Hammersmith One"/>
              </a:rPr>
              <a:t>Pemerintah</a:t>
            </a:r>
            <a:endParaRPr b="1">
              <a:solidFill>
                <a:schemeClr val="lt1"/>
              </a:solidFill>
              <a:latin typeface="Hammersmith One"/>
              <a:ea typeface="Hammersmith One"/>
              <a:cs typeface="Hammersmith One"/>
              <a:sym typeface="Hammersmith One"/>
            </a:endParaRPr>
          </a:p>
        </p:txBody>
      </p:sp>
      <p:sp>
        <p:nvSpPr>
          <p:cNvPr id="580" name="Google Shape;580;p50"/>
          <p:cNvSpPr/>
          <p:nvPr/>
        </p:nvSpPr>
        <p:spPr>
          <a:xfrm>
            <a:off x="1996198" y="2953138"/>
            <a:ext cx="34200" cy="146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0"/>
          <p:cNvSpPr/>
          <p:nvPr/>
        </p:nvSpPr>
        <p:spPr>
          <a:xfrm>
            <a:off x="286325" y="722425"/>
            <a:ext cx="8582400" cy="187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txBox="1"/>
          <p:nvPr/>
        </p:nvSpPr>
        <p:spPr>
          <a:xfrm>
            <a:off x="2177390" y="783125"/>
            <a:ext cx="64539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lt1"/>
                </a:solidFill>
                <a:latin typeface="Hammersmith One"/>
                <a:ea typeface="Hammersmith One"/>
                <a:cs typeface="Hammersmith One"/>
                <a:sym typeface="Hammersmith One"/>
              </a:rPr>
              <a:t>Kami merekomendasikan untuk mempertimbangkan membuka UMKM di Jakarta. </a:t>
            </a:r>
            <a:r>
              <a:rPr lang="en" sz="1200">
                <a:solidFill>
                  <a:schemeClr val="lt1"/>
                </a:solidFill>
                <a:latin typeface="Hammersmith One"/>
                <a:ea typeface="Hammersmith One"/>
                <a:cs typeface="Hammersmith One"/>
                <a:sym typeface="Hammersmith One"/>
              </a:rPr>
              <a:t>Berdasarkan analisis ini, kami merekomendasikan jenis-jenis UMKM : </a:t>
            </a:r>
            <a:r>
              <a:rPr b="1" i="1" lang="en" sz="1200">
                <a:solidFill>
                  <a:schemeClr val="lt1"/>
                </a:solidFill>
                <a:latin typeface="Hammersmith One"/>
                <a:ea typeface="Hammersmith One"/>
                <a:cs typeface="Hammersmith One"/>
                <a:sym typeface="Hammersmith One"/>
              </a:rPr>
              <a:t>home good store</a:t>
            </a:r>
            <a:r>
              <a:rPr b="1" lang="en" sz="1200">
                <a:solidFill>
                  <a:schemeClr val="lt1"/>
                </a:solidFill>
                <a:latin typeface="Hammersmith One"/>
                <a:ea typeface="Hammersmith One"/>
                <a:cs typeface="Hammersmith One"/>
                <a:sym typeface="Hammersmith One"/>
              </a:rPr>
              <a:t>, </a:t>
            </a:r>
            <a:r>
              <a:rPr b="1" i="1" lang="en" sz="1200">
                <a:solidFill>
                  <a:schemeClr val="lt1"/>
                </a:solidFill>
                <a:latin typeface="Hammersmith One"/>
                <a:ea typeface="Hammersmith One"/>
                <a:cs typeface="Hammersmith One"/>
                <a:sym typeface="Hammersmith One"/>
              </a:rPr>
              <a:t>convenience store</a:t>
            </a:r>
            <a:r>
              <a:rPr b="1" lang="en" sz="1200">
                <a:solidFill>
                  <a:schemeClr val="lt1"/>
                </a:solidFill>
                <a:latin typeface="Hammersmith One"/>
                <a:ea typeface="Hammersmith One"/>
                <a:cs typeface="Hammersmith One"/>
                <a:sym typeface="Hammersmith One"/>
              </a:rPr>
              <a:t> dan </a:t>
            </a:r>
            <a:r>
              <a:rPr b="1" i="1" lang="en" sz="1200">
                <a:solidFill>
                  <a:schemeClr val="lt1"/>
                </a:solidFill>
                <a:latin typeface="Hammersmith One"/>
                <a:ea typeface="Hammersmith One"/>
                <a:cs typeface="Hammersmith One"/>
                <a:sym typeface="Hammersmith One"/>
              </a:rPr>
              <a:t>health</a:t>
            </a:r>
            <a:r>
              <a:rPr b="1" lang="en" sz="1200">
                <a:solidFill>
                  <a:schemeClr val="lt1"/>
                </a:solidFill>
                <a:latin typeface="Hammersmith One"/>
                <a:ea typeface="Hammersmith One"/>
                <a:cs typeface="Hammersmith One"/>
                <a:sym typeface="Hammersmith One"/>
              </a:rPr>
              <a:t>. </a:t>
            </a:r>
            <a:r>
              <a:rPr lang="en" sz="1200">
                <a:solidFill>
                  <a:schemeClr val="lt1"/>
                </a:solidFill>
                <a:latin typeface="Hammersmith One"/>
                <a:ea typeface="Hammersmith One"/>
                <a:cs typeface="Hammersmith One"/>
                <a:sym typeface="Hammersmith One"/>
              </a:rPr>
              <a:t>Perlu dipertimbangkan juga lokasi membangun UMKM dengan rekomendasi kami adalah : </a:t>
            </a:r>
            <a:r>
              <a:rPr b="1" lang="en" sz="1200">
                <a:solidFill>
                  <a:schemeClr val="lt1"/>
                </a:solidFill>
                <a:latin typeface="Hammersmith One"/>
                <a:ea typeface="Hammersmith One"/>
                <a:cs typeface="Hammersmith One"/>
                <a:sym typeface="Hammersmith One"/>
              </a:rPr>
              <a:t>Jakarta Utara dan Jakarta Timur. </a:t>
            </a:r>
            <a:r>
              <a:rPr lang="en" sz="1200">
                <a:solidFill>
                  <a:schemeClr val="lt1"/>
                </a:solidFill>
                <a:latin typeface="Hammersmith One"/>
                <a:ea typeface="Hammersmith One"/>
                <a:cs typeface="Hammersmith One"/>
                <a:sym typeface="Hammersmith One"/>
              </a:rPr>
              <a:t>Tidak perlu khawatir dengan sentimen masyarakat terhadap UMKM karena sebagian besar sentimen adalah </a:t>
            </a:r>
            <a:r>
              <a:rPr b="1" lang="en" sz="1200">
                <a:solidFill>
                  <a:schemeClr val="lt1"/>
                </a:solidFill>
                <a:latin typeface="Hammersmith One"/>
                <a:ea typeface="Hammersmith One"/>
                <a:cs typeface="Hammersmith One"/>
                <a:sym typeface="Hammersmith One"/>
              </a:rPr>
              <a:t>Netral</a:t>
            </a:r>
            <a:r>
              <a:rPr lang="en" sz="1200">
                <a:solidFill>
                  <a:schemeClr val="lt1"/>
                </a:solidFill>
                <a:latin typeface="Hammersmith One"/>
                <a:ea typeface="Hammersmith One"/>
                <a:cs typeface="Hammersmith One"/>
                <a:sym typeface="Hammersmith One"/>
              </a:rPr>
              <a:t>.</a:t>
            </a:r>
            <a:r>
              <a:rPr b="1" lang="en" sz="1200">
                <a:solidFill>
                  <a:schemeClr val="lt1"/>
                </a:solidFill>
                <a:latin typeface="Hammersmith One"/>
                <a:ea typeface="Hammersmith One"/>
                <a:cs typeface="Hammersmith One"/>
                <a:sym typeface="Hammersmith One"/>
              </a:rPr>
              <a:t> </a:t>
            </a:r>
            <a:endParaRPr b="1" sz="1200">
              <a:solidFill>
                <a:schemeClr val="lt1"/>
              </a:solidFill>
              <a:latin typeface="Hammersmith One"/>
              <a:ea typeface="Hammersmith One"/>
              <a:cs typeface="Hammersmith One"/>
              <a:sym typeface="Hammersmith One"/>
            </a:endParaRPr>
          </a:p>
        </p:txBody>
      </p:sp>
      <p:sp>
        <p:nvSpPr>
          <p:cNvPr id="583" name="Google Shape;583;p50"/>
          <p:cNvSpPr txBox="1"/>
          <p:nvPr>
            <p:ph type="title"/>
          </p:nvPr>
        </p:nvSpPr>
        <p:spPr>
          <a:xfrm>
            <a:off x="88875" y="58025"/>
            <a:ext cx="8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Konklusi Kami </a:t>
            </a:r>
            <a:endParaRPr/>
          </a:p>
        </p:txBody>
      </p:sp>
      <p:sp>
        <p:nvSpPr>
          <p:cNvPr id="584" name="Google Shape;584;p50"/>
          <p:cNvSpPr txBox="1"/>
          <p:nvPr/>
        </p:nvSpPr>
        <p:spPr>
          <a:xfrm>
            <a:off x="482109" y="1381575"/>
            <a:ext cx="136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Hammersmith One"/>
                <a:ea typeface="Hammersmith One"/>
                <a:cs typeface="Hammersmith One"/>
                <a:sym typeface="Hammersmith One"/>
              </a:rPr>
              <a:t>Masyarakat</a:t>
            </a:r>
            <a:endParaRPr b="1">
              <a:solidFill>
                <a:schemeClr val="lt1"/>
              </a:solidFill>
              <a:latin typeface="Hammersmith One"/>
              <a:ea typeface="Hammersmith One"/>
              <a:cs typeface="Hammersmith One"/>
              <a:sym typeface="Hammersmith One"/>
            </a:endParaRPr>
          </a:p>
        </p:txBody>
      </p:sp>
      <p:sp>
        <p:nvSpPr>
          <p:cNvPr id="585" name="Google Shape;585;p50"/>
          <p:cNvSpPr/>
          <p:nvPr/>
        </p:nvSpPr>
        <p:spPr>
          <a:xfrm>
            <a:off x="0" y="4824700"/>
            <a:ext cx="9144000" cy="3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587" name="Google Shape;587;p50"/>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588" name="Google Shape;588;p50"/>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UMKM</a:t>
            </a:r>
            <a:endParaRPr b="1">
              <a:solidFill>
                <a:schemeClr val="dk1"/>
              </a:solidFill>
              <a:latin typeface="Montserrat"/>
              <a:ea typeface="Montserrat"/>
              <a:cs typeface="Montserrat"/>
              <a:sym typeface="Montserrat"/>
            </a:endParaRPr>
          </a:p>
        </p:txBody>
      </p:sp>
      <p:sp>
        <p:nvSpPr>
          <p:cNvPr id="589" name="Google Shape;589;p50"/>
          <p:cNvSpPr/>
          <p:nvPr/>
        </p:nvSpPr>
        <p:spPr>
          <a:xfrm>
            <a:off x="685800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Rekomendasi</a:t>
            </a:r>
            <a:endParaRPr b="1">
              <a:solidFill>
                <a:schemeClr val="lt1"/>
              </a:solidFill>
              <a:latin typeface="Montserrat"/>
              <a:ea typeface="Montserrat"/>
              <a:cs typeface="Montserrat"/>
              <a:sym typeface="Montserrat"/>
            </a:endParaRPr>
          </a:p>
        </p:txBody>
      </p:sp>
      <p:sp>
        <p:nvSpPr>
          <p:cNvPr id="590" name="Google Shape;590;p50"/>
          <p:cNvSpPr/>
          <p:nvPr/>
        </p:nvSpPr>
        <p:spPr>
          <a:xfrm>
            <a:off x="1996198" y="929038"/>
            <a:ext cx="34200" cy="146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1"/>
          <p:cNvSpPr/>
          <p:nvPr/>
        </p:nvSpPr>
        <p:spPr>
          <a:xfrm>
            <a:off x="4583700" y="887225"/>
            <a:ext cx="3991200" cy="2406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51"/>
          <p:cNvSpPr/>
          <p:nvPr/>
        </p:nvSpPr>
        <p:spPr>
          <a:xfrm>
            <a:off x="284825" y="882700"/>
            <a:ext cx="3991200" cy="2406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7" name="Google Shape;597;p51"/>
          <p:cNvSpPr/>
          <p:nvPr/>
        </p:nvSpPr>
        <p:spPr>
          <a:xfrm>
            <a:off x="3163425" y="3322131"/>
            <a:ext cx="2554500" cy="1438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1"/>
          <p:cNvSpPr txBox="1"/>
          <p:nvPr>
            <p:ph idx="1" type="subTitle"/>
          </p:nvPr>
        </p:nvSpPr>
        <p:spPr>
          <a:xfrm>
            <a:off x="1353178" y="1182384"/>
            <a:ext cx="1575300" cy="25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 </a:t>
            </a:r>
            <a:endParaRPr/>
          </a:p>
        </p:txBody>
      </p:sp>
      <p:sp>
        <p:nvSpPr>
          <p:cNvPr id="599" name="Google Shape;599;p51"/>
          <p:cNvSpPr txBox="1"/>
          <p:nvPr>
            <p:ph idx="2" type="subTitle"/>
          </p:nvPr>
        </p:nvSpPr>
        <p:spPr>
          <a:xfrm>
            <a:off x="-2771950" y="3772775"/>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 </a:t>
            </a:r>
            <a:endParaRPr/>
          </a:p>
        </p:txBody>
      </p:sp>
      <p:sp>
        <p:nvSpPr>
          <p:cNvPr id="600" name="Google Shape;600;p51"/>
          <p:cNvSpPr txBox="1"/>
          <p:nvPr>
            <p:ph idx="3" type="subTitle"/>
          </p:nvPr>
        </p:nvSpPr>
        <p:spPr>
          <a:xfrm>
            <a:off x="8265850" y="222113"/>
            <a:ext cx="22617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 </a:t>
            </a:r>
            <a:endParaRPr/>
          </a:p>
        </p:txBody>
      </p:sp>
      <p:sp>
        <p:nvSpPr>
          <p:cNvPr id="601" name="Google Shape;601;p51"/>
          <p:cNvSpPr txBox="1"/>
          <p:nvPr>
            <p:ph idx="4" type="subTitle"/>
          </p:nvPr>
        </p:nvSpPr>
        <p:spPr>
          <a:xfrm>
            <a:off x="-2977575" y="3076125"/>
            <a:ext cx="22617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 </a:t>
            </a:r>
            <a:endParaRPr/>
          </a:p>
        </p:txBody>
      </p:sp>
      <p:sp>
        <p:nvSpPr>
          <p:cNvPr id="602" name="Google Shape;602;p51"/>
          <p:cNvSpPr txBox="1"/>
          <p:nvPr>
            <p:ph idx="6" type="subTitle"/>
          </p:nvPr>
        </p:nvSpPr>
        <p:spPr>
          <a:xfrm>
            <a:off x="9207925" y="303263"/>
            <a:ext cx="2261700" cy="72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603" name="Google Shape;603;p51"/>
          <p:cNvPicPr preferRelativeResize="0"/>
          <p:nvPr/>
        </p:nvPicPr>
        <p:blipFill>
          <a:blip r:embed="rId3">
            <a:alphaModFix/>
          </a:blip>
          <a:stretch>
            <a:fillRect/>
          </a:stretch>
        </p:blipFill>
        <p:spPr>
          <a:xfrm>
            <a:off x="366550" y="964475"/>
            <a:ext cx="3827750" cy="2243025"/>
          </a:xfrm>
          <a:prstGeom prst="rect">
            <a:avLst/>
          </a:prstGeom>
          <a:noFill/>
          <a:ln>
            <a:noFill/>
          </a:ln>
        </p:spPr>
      </p:pic>
      <p:pic>
        <p:nvPicPr>
          <p:cNvPr id="604" name="Google Shape;604;p51"/>
          <p:cNvPicPr preferRelativeResize="0"/>
          <p:nvPr/>
        </p:nvPicPr>
        <p:blipFill>
          <a:blip r:embed="rId4">
            <a:alphaModFix/>
          </a:blip>
          <a:stretch>
            <a:fillRect/>
          </a:stretch>
        </p:blipFill>
        <p:spPr>
          <a:xfrm>
            <a:off x="4665425" y="964475"/>
            <a:ext cx="3827749" cy="2243026"/>
          </a:xfrm>
          <a:prstGeom prst="rect">
            <a:avLst/>
          </a:prstGeom>
          <a:noFill/>
          <a:ln>
            <a:noFill/>
          </a:ln>
        </p:spPr>
      </p:pic>
      <p:sp>
        <p:nvSpPr>
          <p:cNvPr id="605" name="Google Shape;605;p51"/>
          <p:cNvSpPr txBox="1"/>
          <p:nvPr/>
        </p:nvSpPr>
        <p:spPr>
          <a:xfrm>
            <a:off x="4307762" y="3254975"/>
            <a:ext cx="1400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Hammersmith One"/>
                <a:ea typeface="Hammersmith One"/>
                <a:cs typeface="Hammersmith One"/>
                <a:sym typeface="Hammersmith One"/>
              </a:rPr>
              <a:t>Untuk informasi lebih tentang dashboard kami, Scan QR atau akses link berikut : </a:t>
            </a:r>
            <a:endParaRPr b="1" sz="1100">
              <a:solidFill>
                <a:schemeClr val="lt1"/>
              </a:solidFill>
              <a:latin typeface="Hammersmith One"/>
              <a:ea typeface="Hammersmith One"/>
              <a:cs typeface="Hammersmith One"/>
              <a:sym typeface="Hammersmith One"/>
            </a:endParaRPr>
          </a:p>
          <a:p>
            <a:pPr indent="0" lvl="0" marL="0" rtl="0" algn="l">
              <a:spcBef>
                <a:spcPts val="0"/>
              </a:spcBef>
              <a:spcAft>
                <a:spcPts val="0"/>
              </a:spcAft>
              <a:buNone/>
            </a:pPr>
            <a:r>
              <a:rPr b="1" lang="en" sz="1100" u="sng">
                <a:solidFill>
                  <a:schemeClr val="lt1"/>
                </a:solidFill>
                <a:latin typeface="Hammersmith One"/>
                <a:ea typeface="Hammersmith One"/>
                <a:cs typeface="Hammersmith One"/>
                <a:sym typeface="Hammersmith One"/>
                <a:hlinkClick r:id="rId5">
                  <a:extLst>
                    <a:ext uri="{A12FA001-AC4F-418D-AE19-62706E023703}">
                      <ahyp:hlinkClr val="tx"/>
                    </a:ext>
                  </a:extLst>
                </a:hlinkClick>
              </a:rPr>
              <a:t>bit.ly/DashboardUMKM</a:t>
            </a:r>
            <a:endParaRPr b="1" sz="1100">
              <a:solidFill>
                <a:schemeClr val="lt1"/>
              </a:solidFill>
              <a:latin typeface="Hammersmith One"/>
              <a:ea typeface="Hammersmith One"/>
              <a:cs typeface="Hammersmith One"/>
              <a:sym typeface="Hammersmith One"/>
            </a:endParaRPr>
          </a:p>
        </p:txBody>
      </p:sp>
      <p:sp>
        <p:nvSpPr>
          <p:cNvPr id="606" name="Google Shape;606;p51"/>
          <p:cNvSpPr/>
          <p:nvPr/>
        </p:nvSpPr>
        <p:spPr>
          <a:xfrm>
            <a:off x="0" y="4824700"/>
            <a:ext cx="9144000" cy="3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608" name="Google Shape;608;p51"/>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609" name="Google Shape;609;p51"/>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UMKM</a:t>
            </a:r>
            <a:endParaRPr b="1">
              <a:solidFill>
                <a:schemeClr val="dk1"/>
              </a:solidFill>
              <a:latin typeface="Montserrat"/>
              <a:ea typeface="Montserrat"/>
              <a:cs typeface="Montserrat"/>
              <a:sym typeface="Montserrat"/>
            </a:endParaRPr>
          </a:p>
        </p:txBody>
      </p:sp>
      <p:sp>
        <p:nvSpPr>
          <p:cNvPr id="610" name="Google Shape;610;p51"/>
          <p:cNvSpPr/>
          <p:nvPr/>
        </p:nvSpPr>
        <p:spPr>
          <a:xfrm>
            <a:off x="685800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Rekomendasi</a:t>
            </a:r>
            <a:endParaRPr b="1">
              <a:solidFill>
                <a:schemeClr val="lt1"/>
              </a:solidFill>
              <a:latin typeface="Montserrat"/>
              <a:ea typeface="Montserrat"/>
              <a:cs typeface="Montserrat"/>
              <a:sym typeface="Montserrat"/>
            </a:endParaRPr>
          </a:p>
        </p:txBody>
      </p:sp>
      <p:pic>
        <p:nvPicPr>
          <p:cNvPr id="611" name="Google Shape;611;p51"/>
          <p:cNvPicPr preferRelativeResize="0"/>
          <p:nvPr/>
        </p:nvPicPr>
        <p:blipFill>
          <a:blip r:embed="rId6">
            <a:alphaModFix/>
          </a:blip>
          <a:stretch>
            <a:fillRect/>
          </a:stretch>
        </p:blipFill>
        <p:spPr>
          <a:xfrm>
            <a:off x="3273048" y="3413658"/>
            <a:ext cx="1002975" cy="1258839"/>
          </a:xfrm>
          <a:prstGeom prst="rect">
            <a:avLst/>
          </a:prstGeom>
          <a:noFill/>
          <a:ln>
            <a:noFill/>
          </a:ln>
        </p:spPr>
      </p:pic>
      <p:sp>
        <p:nvSpPr>
          <p:cNvPr id="612" name="Google Shape;612;p51"/>
          <p:cNvSpPr txBox="1"/>
          <p:nvPr>
            <p:ph type="title"/>
          </p:nvPr>
        </p:nvSpPr>
        <p:spPr>
          <a:xfrm>
            <a:off x="88875" y="58025"/>
            <a:ext cx="8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a:t>
            </a:r>
            <a:endParaRPr/>
          </a:p>
        </p:txBody>
      </p:sp>
      <p:sp>
        <p:nvSpPr>
          <p:cNvPr id="613" name="Google Shape;613;p51"/>
          <p:cNvSpPr txBox="1"/>
          <p:nvPr/>
        </p:nvSpPr>
        <p:spPr>
          <a:xfrm>
            <a:off x="116900" y="480575"/>
            <a:ext cx="887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ammersmith One"/>
                <a:ea typeface="Hammersmith One"/>
                <a:cs typeface="Hammersmith One"/>
                <a:sym typeface="Hammersmith One"/>
              </a:rPr>
              <a:t>Agar dapat membantu proses rekomendasi, dashboard digunakan agar dapat diakses secara umum.</a:t>
            </a:r>
            <a:endParaRPr sz="1200">
              <a:latin typeface="Hammersmith One"/>
              <a:ea typeface="Hammersmith One"/>
              <a:cs typeface="Hammersmith One"/>
              <a:sym typeface="Hammersmith On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2"/>
          <p:cNvSpPr/>
          <p:nvPr/>
        </p:nvSpPr>
        <p:spPr>
          <a:xfrm>
            <a:off x="8831100" y="0"/>
            <a:ext cx="542100" cy="573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2330197" y="495300"/>
            <a:ext cx="6913800" cy="393300"/>
          </a:xfrm>
          <a:prstGeom prst="homePlate">
            <a:avLst>
              <a:gd fmla="val 50000"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txBox="1"/>
          <p:nvPr>
            <p:ph idx="4294967295" type="subTitle"/>
          </p:nvPr>
        </p:nvSpPr>
        <p:spPr>
          <a:xfrm>
            <a:off x="2521667" y="495300"/>
            <a:ext cx="7165800" cy="39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400">
                <a:solidFill>
                  <a:schemeClr val="lt1"/>
                </a:solidFill>
              </a:rPr>
              <a:t>Fungsionalitas</a:t>
            </a:r>
            <a:endParaRPr b="1" sz="1400">
              <a:solidFill>
                <a:schemeClr val="lt1"/>
              </a:solidFill>
            </a:endParaRPr>
          </a:p>
        </p:txBody>
      </p:sp>
      <p:sp>
        <p:nvSpPr>
          <p:cNvPr id="621" name="Google Shape;621;p52"/>
          <p:cNvSpPr txBox="1"/>
          <p:nvPr>
            <p:ph idx="4294967295" type="subTitle"/>
          </p:nvPr>
        </p:nvSpPr>
        <p:spPr>
          <a:xfrm>
            <a:off x="106250" y="3170200"/>
            <a:ext cx="3003600" cy="1826700"/>
          </a:xfrm>
          <a:prstGeom prst="rect">
            <a:avLst/>
          </a:prstGeom>
        </p:spPr>
        <p:txBody>
          <a:bodyPr anchorCtr="0" anchor="t" bIns="91425" lIns="91425" spcFirstLastPara="1" rIns="91425" wrap="square" tIns="91425">
            <a:noAutofit/>
          </a:bodyPr>
          <a:lstStyle/>
          <a:p>
            <a:pPr indent="-190500" lvl="0" marL="171450" rtl="0" algn="just">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Memaksimalkan </a:t>
            </a:r>
            <a:r>
              <a:rPr b="1" lang="en" sz="1200">
                <a:solidFill>
                  <a:schemeClr val="dk1"/>
                </a:solidFill>
                <a:latin typeface="Arial"/>
                <a:ea typeface="Arial"/>
                <a:cs typeface="Arial"/>
                <a:sym typeface="Arial"/>
              </a:rPr>
              <a:t>penggunaan metode NER </a:t>
            </a:r>
            <a:endParaRPr b="1" sz="1200">
              <a:solidFill>
                <a:schemeClr val="dk1"/>
              </a:solidFill>
              <a:latin typeface="Arial"/>
              <a:ea typeface="Arial"/>
              <a:cs typeface="Arial"/>
              <a:sym typeface="Arial"/>
            </a:endParaRPr>
          </a:p>
          <a:p>
            <a:pPr indent="-190500" lvl="0" marL="171450" rtl="0" algn="just">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Mengambil </a:t>
            </a:r>
            <a:r>
              <a:rPr b="1" lang="en" sz="1200">
                <a:solidFill>
                  <a:schemeClr val="dk1"/>
                </a:solidFill>
                <a:latin typeface="Arial"/>
                <a:ea typeface="Arial"/>
                <a:cs typeface="Arial"/>
                <a:sym typeface="Arial"/>
              </a:rPr>
              <a:t>data yang lebih lengkap </a:t>
            </a:r>
            <a:r>
              <a:rPr lang="en" sz="1200">
                <a:solidFill>
                  <a:schemeClr val="dk1"/>
                </a:solidFill>
                <a:latin typeface="Arial"/>
                <a:ea typeface="Arial"/>
                <a:cs typeface="Arial"/>
                <a:sym typeface="Arial"/>
              </a:rPr>
              <a:t>dari </a:t>
            </a:r>
            <a:r>
              <a:rPr b="1" lang="en" sz="1200">
                <a:solidFill>
                  <a:schemeClr val="dk1"/>
                </a:solidFill>
                <a:latin typeface="Arial"/>
                <a:ea typeface="Arial"/>
                <a:cs typeface="Arial"/>
                <a:sym typeface="Arial"/>
              </a:rPr>
              <a:t>sosial media lain/survey.</a:t>
            </a:r>
            <a:endParaRPr b="1" sz="1200">
              <a:solidFill>
                <a:schemeClr val="dk1"/>
              </a:solidFill>
              <a:latin typeface="Arial"/>
              <a:ea typeface="Arial"/>
              <a:cs typeface="Arial"/>
              <a:sym typeface="Arial"/>
            </a:endParaRPr>
          </a:p>
          <a:p>
            <a:pPr indent="-190500" lvl="0" marL="171450" rtl="0" algn="just">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Memberikan tambahan parameter rekomendasi untuk memberikan </a:t>
            </a:r>
            <a:r>
              <a:rPr b="1" lang="en" sz="1200">
                <a:solidFill>
                  <a:schemeClr val="dk1"/>
                </a:solidFill>
                <a:latin typeface="Arial"/>
                <a:ea typeface="Arial"/>
                <a:cs typeface="Arial"/>
                <a:sym typeface="Arial"/>
              </a:rPr>
              <a:t>rekomendasi yang lebih terukur.</a:t>
            </a:r>
            <a:endParaRPr b="1" sz="1200">
              <a:solidFill>
                <a:schemeClr val="dk1"/>
              </a:solidFill>
              <a:latin typeface="Arial"/>
              <a:ea typeface="Arial"/>
              <a:cs typeface="Arial"/>
              <a:sym typeface="Arial"/>
            </a:endParaRPr>
          </a:p>
        </p:txBody>
      </p:sp>
      <p:sp>
        <p:nvSpPr>
          <p:cNvPr id="622" name="Google Shape;622;p52"/>
          <p:cNvSpPr txBox="1"/>
          <p:nvPr>
            <p:ph type="title"/>
          </p:nvPr>
        </p:nvSpPr>
        <p:spPr>
          <a:xfrm>
            <a:off x="-17925" y="0"/>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 Map </a:t>
            </a:r>
            <a:endParaRPr/>
          </a:p>
          <a:p>
            <a:pPr indent="0" lvl="0" marL="0" rtl="0" algn="l">
              <a:spcBef>
                <a:spcPts val="0"/>
              </a:spcBef>
              <a:spcAft>
                <a:spcPts val="0"/>
              </a:spcAft>
              <a:buNone/>
            </a:pPr>
            <a:r>
              <a:t/>
            </a:r>
            <a:endParaRPr/>
          </a:p>
        </p:txBody>
      </p:sp>
      <p:sp>
        <p:nvSpPr>
          <p:cNvPr id="623" name="Google Shape;623;p52"/>
          <p:cNvSpPr/>
          <p:nvPr/>
        </p:nvSpPr>
        <p:spPr>
          <a:xfrm>
            <a:off x="144953" y="495300"/>
            <a:ext cx="3127800" cy="393300"/>
          </a:xfrm>
          <a:prstGeom prst="homePlate">
            <a:avLst>
              <a:gd fmla="val 50000"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2"/>
          <p:cNvSpPr txBox="1"/>
          <p:nvPr>
            <p:ph idx="4294967295" type="subTitle"/>
          </p:nvPr>
        </p:nvSpPr>
        <p:spPr>
          <a:xfrm>
            <a:off x="76200" y="495300"/>
            <a:ext cx="3342300" cy="39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400">
                <a:solidFill>
                  <a:schemeClr val="lt1"/>
                </a:solidFill>
              </a:rPr>
              <a:t>Analisis</a:t>
            </a:r>
            <a:endParaRPr b="1" sz="1400">
              <a:solidFill>
                <a:schemeClr val="lt1"/>
              </a:solidFill>
            </a:endParaRPr>
          </a:p>
        </p:txBody>
      </p:sp>
      <p:sp>
        <p:nvSpPr>
          <p:cNvPr id="625" name="Google Shape;625;p52"/>
          <p:cNvSpPr txBox="1"/>
          <p:nvPr>
            <p:ph idx="4294967295" type="subTitle"/>
          </p:nvPr>
        </p:nvSpPr>
        <p:spPr>
          <a:xfrm>
            <a:off x="6054500" y="1888050"/>
            <a:ext cx="2893200" cy="1921800"/>
          </a:xfrm>
          <a:prstGeom prst="rect">
            <a:avLst/>
          </a:prstGeom>
        </p:spPr>
        <p:txBody>
          <a:bodyPr anchorCtr="0" anchor="t" bIns="91425" lIns="91425" spcFirstLastPara="1" rIns="91425" wrap="square" tIns="91425">
            <a:noAutofit/>
          </a:bodyPr>
          <a:lstStyle/>
          <a:p>
            <a:pPr indent="-190500" lvl="0" marL="171450" rtl="0" algn="just">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Membuat </a:t>
            </a:r>
            <a:r>
              <a:rPr b="1" lang="en" sz="1200">
                <a:solidFill>
                  <a:schemeClr val="dk1"/>
                </a:solidFill>
                <a:latin typeface="Arial"/>
                <a:ea typeface="Arial"/>
                <a:cs typeface="Arial"/>
                <a:sym typeface="Arial"/>
              </a:rPr>
              <a:t>aplikasi UMKM</a:t>
            </a:r>
            <a:r>
              <a:rPr lang="en" sz="1200">
                <a:solidFill>
                  <a:schemeClr val="dk1"/>
                </a:solidFill>
                <a:latin typeface="Arial"/>
                <a:ea typeface="Arial"/>
                <a:cs typeface="Arial"/>
                <a:sym typeface="Arial"/>
              </a:rPr>
              <a:t> di Jakarta yang memberikan insight terkait </a:t>
            </a:r>
            <a:r>
              <a:rPr b="1" lang="en" sz="1200">
                <a:solidFill>
                  <a:schemeClr val="dk1"/>
                </a:solidFill>
                <a:latin typeface="Arial"/>
                <a:ea typeface="Arial"/>
                <a:cs typeface="Arial"/>
                <a:sym typeface="Arial"/>
              </a:rPr>
              <a:t>lokasi strategis pendirian UMKM</a:t>
            </a:r>
            <a:r>
              <a:rPr lang="en" sz="1200">
                <a:solidFill>
                  <a:schemeClr val="dk1"/>
                </a:solidFill>
                <a:latin typeface="Arial"/>
                <a:ea typeface="Arial"/>
                <a:cs typeface="Arial"/>
                <a:sym typeface="Arial"/>
              </a:rPr>
              <a:t>, </a:t>
            </a:r>
            <a:r>
              <a:rPr b="1" lang="en" sz="1200">
                <a:solidFill>
                  <a:schemeClr val="dk1"/>
                </a:solidFill>
                <a:latin typeface="Arial"/>
                <a:ea typeface="Arial"/>
                <a:cs typeface="Arial"/>
                <a:sym typeface="Arial"/>
              </a:rPr>
              <a:t>level sentimen masyaraka</a:t>
            </a:r>
            <a:r>
              <a:rPr lang="en" sz="1200">
                <a:solidFill>
                  <a:schemeClr val="dk1"/>
                </a:solidFill>
                <a:latin typeface="Arial"/>
                <a:ea typeface="Arial"/>
                <a:cs typeface="Arial"/>
                <a:sym typeface="Arial"/>
              </a:rPr>
              <a:t>t tiap bagian daerah, tingkat </a:t>
            </a:r>
            <a:r>
              <a:rPr b="1" lang="en" sz="1200">
                <a:solidFill>
                  <a:schemeClr val="dk1"/>
                </a:solidFill>
                <a:latin typeface="Arial"/>
                <a:ea typeface="Arial"/>
                <a:cs typeface="Arial"/>
                <a:sym typeface="Arial"/>
              </a:rPr>
              <a:t>minat dan potensi pada jenis UMKM</a:t>
            </a:r>
            <a:r>
              <a:rPr lang="en" sz="1200">
                <a:solidFill>
                  <a:schemeClr val="dk1"/>
                </a:solidFill>
                <a:latin typeface="Arial"/>
                <a:ea typeface="Arial"/>
                <a:cs typeface="Arial"/>
                <a:sym typeface="Arial"/>
              </a:rPr>
              <a:t> tertentu, dan juga informasi terkini mengenai </a:t>
            </a:r>
            <a:r>
              <a:rPr b="1" lang="en" sz="1200">
                <a:solidFill>
                  <a:schemeClr val="dk1"/>
                </a:solidFill>
                <a:latin typeface="Arial"/>
                <a:ea typeface="Arial"/>
                <a:cs typeface="Arial"/>
                <a:sym typeface="Arial"/>
              </a:rPr>
              <a:t>setiap UMKM di Jakarta</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0" lvl="0" marL="457200" rtl="0" algn="just">
              <a:lnSpc>
                <a:spcPct val="115000"/>
              </a:lnSpc>
              <a:spcBef>
                <a:spcPts val="1600"/>
              </a:spcBef>
              <a:spcAft>
                <a:spcPts val="1600"/>
              </a:spcAft>
              <a:buNone/>
            </a:pPr>
            <a:r>
              <a:t/>
            </a:r>
            <a:endParaRPr sz="1200">
              <a:solidFill>
                <a:schemeClr val="dk1"/>
              </a:solidFill>
              <a:latin typeface="Arial"/>
              <a:ea typeface="Arial"/>
              <a:cs typeface="Arial"/>
              <a:sym typeface="Arial"/>
            </a:endParaRPr>
          </a:p>
        </p:txBody>
      </p:sp>
      <p:sp>
        <p:nvSpPr>
          <p:cNvPr id="626" name="Google Shape;626;p52"/>
          <p:cNvSpPr/>
          <p:nvPr/>
        </p:nvSpPr>
        <p:spPr>
          <a:xfrm>
            <a:off x="0" y="4824700"/>
            <a:ext cx="9144000" cy="3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2"/>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628" name="Google Shape;628;p52"/>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Ekonomi</a:t>
            </a:r>
            <a:endParaRPr b="1">
              <a:solidFill>
                <a:schemeClr val="dk1"/>
              </a:solidFill>
              <a:latin typeface="Montserrat"/>
              <a:ea typeface="Montserrat"/>
              <a:cs typeface="Montserrat"/>
              <a:sym typeface="Montserrat"/>
            </a:endParaRPr>
          </a:p>
        </p:txBody>
      </p:sp>
      <p:sp>
        <p:nvSpPr>
          <p:cNvPr id="629" name="Google Shape;629;p52"/>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UMKM</a:t>
            </a:r>
            <a:endParaRPr b="1">
              <a:solidFill>
                <a:schemeClr val="dk1"/>
              </a:solidFill>
              <a:latin typeface="Montserrat"/>
              <a:ea typeface="Montserrat"/>
              <a:cs typeface="Montserrat"/>
              <a:sym typeface="Montserrat"/>
            </a:endParaRPr>
          </a:p>
        </p:txBody>
      </p:sp>
      <p:sp>
        <p:nvSpPr>
          <p:cNvPr id="630" name="Google Shape;630;p52"/>
          <p:cNvSpPr/>
          <p:nvPr/>
        </p:nvSpPr>
        <p:spPr>
          <a:xfrm>
            <a:off x="685800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Rekomendasi</a:t>
            </a:r>
            <a:endParaRPr b="1">
              <a:solidFill>
                <a:schemeClr val="lt1"/>
              </a:solidFill>
              <a:latin typeface="Montserrat"/>
              <a:ea typeface="Montserrat"/>
              <a:cs typeface="Montserrat"/>
              <a:sym typeface="Montserrat"/>
            </a:endParaRPr>
          </a:p>
        </p:txBody>
      </p:sp>
      <p:sp>
        <p:nvSpPr>
          <p:cNvPr id="631" name="Google Shape;631;p52"/>
          <p:cNvSpPr/>
          <p:nvPr/>
        </p:nvSpPr>
        <p:spPr>
          <a:xfrm flipH="1" rot="10800000">
            <a:off x="135250" y="3124000"/>
            <a:ext cx="26586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2"/>
          <p:cNvSpPr/>
          <p:nvPr/>
        </p:nvSpPr>
        <p:spPr>
          <a:xfrm flipH="1" rot="10800000">
            <a:off x="3112701" y="2493600"/>
            <a:ext cx="26115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2"/>
          <p:cNvSpPr txBox="1"/>
          <p:nvPr/>
        </p:nvSpPr>
        <p:spPr>
          <a:xfrm>
            <a:off x="3075700" y="2540000"/>
            <a:ext cx="2703900" cy="1856400"/>
          </a:xfrm>
          <a:prstGeom prst="rect">
            <a:avLst/>
          </a:prstGeom>
          <a:noFill/>
          <a:ln>
            <a:noFill/>
          </a:ln>
        </p:spPr>
        <p:txBody>
          <a:bodyPr anchorCtr="0" anchor="t" bIns="91425" lIns="91425" spcFirstLastPara="1" rIns="91425" wrap="square" tIns="91425">
            <a:spAutoFit/>
          </a:bodyPr>
          <a:lstStyle/>
          <a:p>
            <a:pPr indent="-133350" lvl="0" marL="171450" rtl="0" algn="just">
              <a:lnSpc>
                <a:spcPct val="115000"/>
              </a:lnSpc>
              <a:spcBef>
                <a:spcPts val="0"/>
              </a:spcBef>
              <a:spcAft>
                <a:spcPts val="0"/>
              </a:spcAft>
              <a:buClr>
                <a:schemeClr val="dk1"/>
              </a:buClr>
              <a:buSzPts val="1200"/>
              <a:buFont typeface="Arial"/>
              <a:buChar char="●"/>
            </a:pPr>
            <a:r>
              <a:rPr lang="en" sz="1200">
                <a:solidFill>
                  <a:schemeClr val="dk1"/>
                </a:solidFill>
              </a:rPr>
              <a:t>Menjadi </a:t>
            </a:r>
            <a:r>
              <a:rPr b="1" i="1" lang="en" sz="1200">
                <a:solidFill>
                  <a:schemeClr val="dk1"/>
                </a:solidFill>
              </a:rPr>
              <a:t>recommender system</a:t>
            </a:r>
            <a:r>
              <a:rPr lang="en" sz="1200">
                <a:solidFill>
                  <a:schemeClr val="dk1"/>
                </a:solidFill>
              </a:rPr>
              <a:t> untuk </a:t>
            </a:r>
            <a:r>
              <a:rPr b="1" i="1" lang="en" sz="1200">
                <a:solidFill>
                  <a:schemeClr val="dk1"/>
                </a:solidFill>
              </a:rPr>
              <a:t>strategic placement </a:t>
            </a:r>
            <a:r>
              <a:rPr b="1" lang="en" sz="1200">
                <a:solidFill>
                  <a:schemeClr val="dk1"/>
                </a:solidFill>
              </a:rPr>
              <a:t>UMKM </a:t>
            </a:r>
            <a:r>
              <a:rPr lang="en" sz="1200">
                <a:solidFill>
                  <a:schemeClr val="dk1"/>
                </a:solidFill>
              </a:rPr>
              <a:t>di Jakarta dengan data </a:t>
            </a:r>
            <a:r>
              <a:rPr i="1" lang="en" sz="1200">
                <a:solidFill>
                  <a:schemeClr val="dk1"/>
                </a:solidFill>
              </a:rPr>
              <a:t>realtime</a:t>
            </a:r>
            <a:endParaRPr i="1" sz="1200">
              <a:solidFill>
                <a:schemeClr val="dk1"/>
              </a:solidFill>
            </a:endParaRPr>
          </a:p>
          <a:p>
            <a:pPr indent="-133350" lvl="0" marL="171450" rtl="0" algn="just">
              <a:lnSpc>
                <a:spcPct val="115000"/>
              </a:lnSpc>
              <a:spcBef>
                <a:spcPts val="0"/>
              </a:spcBef>
              <a:spcAft>
                <a:spcPts val="0"/>
              </a:spcAft>
              <a:buClr>
                <a:schemeClr val="dk1"/>
              </a:buClr>
              <a:buSzPts val="1200"/>
              <a:buFont typeface="Arial"/>
              <a:buChar char="●"/>
            </a:pPr>
            <a:r>
              <a:rPr lang="en" sz="1200">
                <a:solidFill>
                  <a:schemeClr val="dk1"/>
                </a:solidFill>
              </a:rPr>
              <a:t>Membuat </a:t>
            </a:r>
            <a:r>
              <a:rPr b="1" lang="en" sz="1200">
                <a:solidFill>
                  <a:schemeClr val="dk1"/>
                </a:solidFill>
              </a:rPr>
              <a:t>model klasifikasi</a:t>
            </a:r>
            <a:r>
              <a:rPr lang="en" sz="1200">
                <a:solidFill>
                  <a:schemeClr val="dk1"/>
                </a:solidFill>
              </a:rPr>
              <a:t> yang memberikan label “rekomendasi” atau “tidak” pada tipe UMKM yang ada.</a:t>
            </a:r>
            <a:endParaRPr sz="1200">
              <a:solidFill>
                <a:schemeClr val="dk1"/>
              </a:solidFill>
              <a:latin typeface="Montserrat"/>
              <a:ea typeface="Montserrat"/>
              <a:cs typeface="Montserrat"/>
              <a:sym typeface="Montserrat"/>
            </a:endParaRPr>
          </a:p>
        </p:txBody>
      </p:sp>
      <p:sp>
        <p:nvSpPr>
          <p:cNvPr id="634" name="Google Shape;634;p52"/>
          <p:cNvSpPr/>
          <p:nvPr/>
        </p:nvSpPr>
        <p:spPr>
          <a:xfrm flipH="1" rot="10800000">
            <a:off x="6206900" y="1841850"/>
            <a:ext cx="26115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52"/>
          <p:cNvCxnSpPr>
            <a:stCxn id="631" idx="3"/>
          </p:cNvCxnSpPr>
          <p:nvPr/>
        </p:nvCxnSpPr>
        <p:spPr>
          <a:xfrm flipH="1" rot="10800000">
            <a:off x="2793850" y="2522800"/>
            <a:ext cx="160500" cy="624300"/>
          </a:xfrm>
          <a:prstGeom prst="bentConnector2">
            <a:avLst/>
          </a:prstGeom>
          <a:noFill/>
          <a:ln cap="flat" cmpd="sng" w="9525">
            <a:solidFill>
              <a:schemeClr val="dk2"/>
            </a:solidFill>
            <a:prstDash val="solid"/>
            <a:round/>
            <a:headEnd len="med" w="med" type="none"/>
            <a:tailEnd len="med" w="med" type="none"/>
          </a:ln>
        </p:spPr>
      </p:cxnSp>
      <p:cxnSp>
        <p:nvCxnSpPr>
          <p:cNvPr id="636" name="Google Shape;636;p52"/>
          <p:cNvCxnSpPr/>
          <p:nvPr/>
        </p:nvCxnSpPr>
        <p:spPr>
          <a:xfrm>
            <a:off x="5723650" y="2522100"/>
            <a:ext cx="2367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637" name="Google Shape;637;p52"/>
          <p:cNvCxnSpPr/>
          <p:nvPr/>
        </p:nvCxnSpPr>
        <p:spPr>
          <a:xfrm flipH="1" rot="10800000">
            <a:off x="2967050" y="2513550"/>
            <a:ext cx="225300" cy="1200"/>
          </a:xfrm>
          <a:prstGeom prst="straightConnector1">
            <a:avLst/>
          </a:prstGeom>
          <a:noFill/>
          <a:ln cap="flat" cmpd="sng" w="9525">
            <a:solidFill>
              <a:schemeClr val="dk2"/>
            </a:solidFill>
            <a:prstDash val="solid"/>
            <a:round/>
            <a:headEnd len="med" w="med" type="none"/>
            <a:tailEnd len="med" w="med" type="none"/>
          </a:ln>
        </p:spPr>
      </p:cxnSp>
      <p:cxnSp>
        <p:nvCxnSpPr>
          <p:cNvPr id="638" name="Google Shape;638;p52"/>
          <p:cNvCxnSpPr>
            <a:endCxn id="634" idx="1"/>
          </p:cNvCxnSpPr>
          <p:nvPr/>
        </p:nvCxnSpPr>
        <p:spPr>
          <a:xfrm>
            <a:off x="5972000" y="1864050"/>
            <a:ext cx="234900" cy="9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639" name="Google Shape;639;p52"/>
          <p:cNvPicPr preferRelativeResize="0"/>
          <p:nvPr/>
        </p:nvPicPr>
        <p:blipFill>
          <a:blip r:embed="rId3">
            <a:alphaModFix/>
          </a:blip>
          <a:stretch>
            <a:fillRect/>
          </a:stretch>
        </p:blipFill>
        <p:spPr>
          <a:xfrm>
            <a:off x="794450" y="1632350"/>
            <a:ext cx="1327500" cy="1327500"/>
          </a:xfrm>
          <a:prstGeom prst="rect">
            <a:avLst/>
          </a:prstGeom>
          <a:noFill/>
          <a:ln>
            <a:noFill/>
          </a:ln>
        </p:spPr>
      </p:pic>
      <p:pic>
        <p:nvPicPr>
          <p:cNvPr id="640" name="Google Shape;640;p52"/>
          <p:cNvPicPr preferRelativeResize="0"/>
          <p:nvPr/>
        </p:nvPicPr>
        <p:blipFill>
          <a:blip r:embed="rId4">
            <a:alphaModFix/>
          </a:blip>
          <a:stretch>
            <a:fillRect/>
          </a:stretch>
        </p:blipFill>
        <p:spPr>
          <a:xfrm>
            <a:off x="7097250" y="970523"/>
            <a:ext cx="807712" cy="807712"/>
          </a:xfrm>
          <a:prstGeom prst="rect">
            <a:avLst/>
          </a:prstGeom>
          <a:noFill/>
          <a:ln>
            <a:noFill/>
          </a:ln>
        </p:spPr>
      </p:pic>
      <p:cxnSp>
        <p:nvCxnSpPr>
          <p:cNvPr id="641" name="Google Shape;641;p52"/>
          <p:cNvCxnSpPr/>
          <p:nvPr/>
        </p:nvCxnSpPr>
        <p:spPr>
          <a:xfrm flipH="1" rot="10800000">
            <a:off x="5809100" y="1898400"/>
            <a:ext cx="160500" cy="624300"/>
          </a:xfrm>
          <a:prstGeom prst="bentConnector2">
            <a:avLst/>
          </a:prstGeom>
          <a:noFill/>
          <a:ln cap="flat" cmpd="sng" w="9525">
            <a:solidFill>
              <a:schemeClr val="dk2"/>
            </a:solidFill>
            <a:prstDash val="solid"/>
            <a:round/>
            <a:headEnd len="med" w="med" type="none"/>
            <a:tailEnd len="med" w="med" type="none"/>
          </a:ln>
        </p:spPr>
      </p:cxnSp>
      <p:pic>
        <p:nvPicPr>
          <p:cNvPr id="642" name="Google Shape;642;p52"/>
          <p:cNvPicPr preferRelativeResize="0"/>
          <p:nvPr/>
        </p:nvPicPr>
        <p:blipFill>
          <a:blip r:embed="rId5">
            <a:alphaModFix/>
          </a:blip>
          <a:stretch>
            <a:fillRect/>
          </a:stretch>
        </p:blipFill>
        <p:spPr>
          <a:xfrm>
            <a:off x="3814725" y="1116275"/>
            <a:ext cx="1225850" cy="1225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3"/>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Terima Kasih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13225" y="5364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Daftar Isi</a:t>
            </a:r>
            <a:endParaRPr/>
          </a:p>
        </p:txBody>
      </p:sp>
      <p:sp>
        <p:nvSpPr>
          <p:cNvPr id="209" name="Google Shape;209;p30"/>
          <p:cNvSpPr txBox="1"/>
          <p:nvPr>
            <p:ph idx="1" type="body"/>
          </p:nvPr>
        </p:nvSpPr>
        <p:spPr>
          <a:xfrm>
            <a:off x="713225" y="771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323850" lvl="0" marL="457200" rtl="0" algn="l">
              <a:lnSpc>
                <a:spcPct val="115000"/>
              </a:lnSpc>
              <a:spcBef>
                <a:spcPts val="1000"/>
              </a:spcBef>
              <a:spcAft>
                <a:spcPts val="0"/>
              </a:spcAft>
              <a:buClr>
                <a:schemeClr val="accent1"/>
              </a:buClr>
              <a:buSzPts val="1500"/>
              <a:buFont typeface="Montserrat"/>
              <a:buChar char="●"/>
            </a:pPr>
            <a:r>
              <a:rPr lang="en" sz="1500">
                <a:solidFill>
                  <a:schemeClr val="accent1"/>
                </a:solidFill>
              </a:rPr>
              <a:t>Judul Project</a:t>
            </a:r>
            <a:endParaRPr sz="1500">
              <a:solidFill>
                <a:schemeClr val="accent1"/>
              </a:solidFill>
            </a:endParaRPr>
          </a:p>
          <a:p>
            <a:pPr indent="-323850" lvl="0" marL="457200" rtl="0" algn="l">
              <a:lnSpc>
                <a:spcPct val="115000"/>
              </a:lnSpc>
              <a:spcBef>
                <a:spcPts val="0"/>
              </a:spcBef>
              <a:spcAft>
                <a:spcPts val="0"/>
              </a:spcAft>
              <a:buClr>
                <a:schemeClr val="accent1"/>
              </a:buClr>
              <a:buSzPts val="1500"/>
              <a:buFont typeface="Montserrat"/>
              <a:buChar char="●"/>
            </a:pPr>
            <a:r>
              <a:rPr lang="en" sz="1500">
                <a:solidFill>
                  <a:schemeClr val="accent1"/>
                </a:solidFill>
              </a:rPr>
              <a:t>Team Profile</a:t>
            </a:r>
            <a:endParaRPr sz="1500">
              <a:solidFill>
                <a:schemeClr val="accent1"/>
              </a:solidFill>
            </a:endParaRPr>
          </a:p>
          <a:p>
            <a:pPr indent="-323850" lvl="0" marL="457200" rtl="0" algn="l">
              <a:lnSpc>
                <a:spcPct val="115000"/>
              </a:lnSpc>
              <a:spcBef>
                <a:spcPts val="0"/>
              </a:spcBef>
              <a:spcAft>
                <a:spcPts val="0"/>
              </a:spcAft>
              <a:buClr>
                <a:schemeClr val="accent1"/>
              </a:buClr>
              <a:buSzPts val="1500"/>
              <a:buFont typeface="Montserrat"/>
              <a:buChar char="●"/>
            </a:pPr>
            <a:r>
              <a:rPr lang="en" sz="1500">
                <a:solidFill>
                  <a:schemeClr val="accent1"/>
                </a:solidFill>
              </a:rPr>
              <a:t>Daftar isi</a:t>
            </a:r>
            <a:endParaRPr sz="1500">
              <a:solidFill>
                <a:schemeClr val="accent1"/>
              </a:solidFill>
            </a:endParaRPr>
          </a:p>
          <a:p>
            <a:pPr indent="-323850" lvl="0" marL="457200" rtl="0" algn="l">
              <a:lnSpc>
                <a:spcPct val="115000"/>
              </a:lnSpc>
              <a:spcBef>
                <a:spcPts val="0"/>
              </a:spcBef>
              <a:spcAft>
                <a:spcPts val="0"/>
              </a:spcAft>
              <a:buClr>
                <a:schemeClr val="accent1"/>
              </a:buClr>
              <a:buSzPts val="1500"/>
              <a:buFont typeface="Montserrat"/>
              <a:buChar char="●"/>
            </a:pPr>
            <a:r>
              <a:rPr lang="en" sz="1500">
                <a:solidFill>
                  <a:schemeClr val="accent1"/>
                </a:solidFill>
              </a:rPr>
              <a:t>Overview Project</a:t>
            </a:r>
            <a:endParaRPr sz="1500">
              <a:solidFill>
                <a:schemeClr val="accent1"/>
              </a:solidFill>
            </a:endParaRPr>
          </a:p>
          <a:p>
            <a:pPr indent="-323850" lvl="0" marL="457200" rtl="0" algn="l">
              <a:lnSpc>
                <a:spcPct val="115000"/>
              </a:lnSpc>
              <a:spcBef>
                <a:spcPts val="0"/>
              </a:spcBef>
              <a:spcAft>
                <a:spcPts val="0"/>
              </a:spcAft>
              <a:buClr>
                <a:schemeClr val="accent1"/>
              </a:buClr>
              <a:buSzPts val="1500"/>
              <a:buFont typeface="Montserrat"/>
              <a:buChar char="●"/>
            </a:pPr>
            <a:r>
              <a:rPr lang="en" sz="1500">
                <a:solidFill>
                  <a:schemeClr val="accent1"/>
                </a:solidFill>
              </a:rPr>
              <a:t>Background Project dan Paparan Use Case</a:t>
            </a:r>
            <a:endParaRPr sz="1500">
              <a:solidFill>
                <a:schemeClr val="accent1"/>
              </a:solidFill>
            </a:endParaRPr>
          </a:p>
          <a:p>
            <a:pPr indent="-323850" lvl="0" marL="457200" rtl="0" algn="l">
              <a:lnSpc>
                <a:spcPct val="115000"/>
              </a:lnSpc>
              <a:spcBef>
                <a:spcPts val="0"/>
              </a:spcBef>
              <a:spcAft>
                <a:spcPts val="0"/>
              </a:spcAft>
              <a:buClr>
                <a:schemeClr val="accent1"/>
              </a:buClr>
              <a:buSzPts val="1500"/>
              <a:buFont typeface="Montserrat"/>
              <a:buChar char="●"/>
            </a:pPr>
            <a:r>
              <a:rPr lang="en" sz="1500">
                <a:solidFill>
                  <a:schemeClr val="accent1"/>
                </a:solidFill>
              </a:rPr>
              <a:t>Analisis Kebutuhan data</a:t>
            </a:r>
            <a:endParaRPr sz="1500">
              <a:solidFill>
                <a:schemeClr val="accent1"/>
              </a:solidFill>
            </a:endParaRPr>
          </a:p>
          <a:p>
            <a:pPr indent="-323850" lvl="0" marL="457200" rtl="0" algn="l">
              <a:lnSpc>
                <a:spcPct val="115000"/>
              </a:lnSpc>
              <a:spcBef>
                <a:spcPts val="0"/>
              </a:spcBef>
              <a:spcAft>
                <a:spcPts val="0"/>
              </a:spcAft>
              <a:buClr>
                <a:schemeClr val="accent1"/>
              </a:buClr>
              <a:buSzPts val="1500"/>
              <a:buChar char="●"/>
            </a:pPr>
            <a:r>
              <a:rPr lang="en" sz="1500">
                <a:solidFill>
                  <a:schemeClr val="accent1"/>
                </a:solidFill>
              </a:rPr>
              <a:t>Teknologi yang Digunakan</a:t>
            </a:r>
            <a:endParaRPr sz="1500">
              <a:solidFill>
                <a:schemeClr val="accent1"/>
              </a:solidFill>
            </a:endParaRPr>
          </a:p>
          <a:p>
            <a:pPr indent="-323850" lvl="0" marL="457200" rtl="0" algn="l">
              <a:lnSpc>
                <a:spcPct val="115000"/>
              </a:lnSpc>
              <a:spcBef>
                <a:spcPts val="0"/>
              </a:spcBef>
              <a:spcAft>
                <a:spcPts val="0"/>
              </a:spcAft>
              <a:buClr>
                <a:schemeClr val="accent1"/>
              </a:buClr>
              <a:buSzPts val="1500"/>
              <a:buFont typeface="Montserrat"/>
              <a:buChar char="●"/>
            </a:pPr>
            <a:r>
              <a:rPr lang="en" sz="1500">
                <a:solidFill>
                  <a:schemeClr val="accent1"/>
                </a:solidFill>
              </a:rPr>
              <a:t>Flow Proses Pengerjaan</a:t>
            </a:r>
            <a:endParaRPr sz="1500">
              <a:solidFill>
                <a:schemeClr val="accent1"/>
              </a:solidFill>
            </a:endParaRPr>
          </a:p>
          <a:p>
            <a:pPr indent="-323850" lvl="0" marL="457200" rtl="0" algn="l">
              <a:lnSpc>
                <a:spcPct val="115000"/>
              </a:lnSpc>
              <a:spcBef>
                <a:spcPts val="0"/>
              </a:spcBef>
              <a:spcAft>
                <a:spcPts val="0"/>
              </a:spcAft>
              <a:buClr>
                <a:schemeClr val="accent1"/>
              </a:buClr>
              <a:buSzPts val="1500"/>
              <a:buChar char="●"/>
            </a:pPr>
            <a:r>
              <a:rPr lang="en" sz="1500">
                <a:solidFill>
                  <a:schemeClr val="accent1"/>
                </a:solidFill>
              </a:rPr>
              <a:t>Konklusi</a:t>
            </a:r>
            <a:endParaRPr sz="1500">
              <a:solidFill>
                <a:schemeClr val="accent1"/>
              </a:solidFill>
            </a:endParaRPr>
          </a:p>
          <a:p>
            <a:pPr indent="-323850" lvl="0" marL="457200" rtl="0" algn="l">
              <a:lnSpc>
                <a:spcPct val="115000"/>
              </a:lnSpc>
              <a:spcBef>
                <a:spcPts val="0"/>
              </a:spcBef>
              <a:spcAft>
                <a:spcPts val="0"/>
              </a:spcAft>
              <a:buClr>
                <a:schemeClr val="accent1"/>
              </a:buClr>
              <a:buSzPts val="1500"/>
              <a:buFont typeface="Montserrat"/>
              <a:buChar char="●"/>
            </a:pPr>
            <a:r>
              <a:rPr lang="en" sz="1500">
                <a:solidFill>
                  <a:schemeClr val="accent1"/>
                </a:solidFill>
              </a:rPr>
              <a:t>Visualisasi Dashboard</a:t>
            </a:r>
            <a:endParaRPr sz="1500">
              <a:solidFill>
                <a:schemeClr val="accent1"/>
              </a:solidFill>
            </a:endParaRPr>
          </a:p>
          <a:p>
            <a:pPr indent="-323850" lvl="0" marL="457200" rtl="0" algn="l">
              <a:lnSpc>
                <a:spcPct val="115000"/>
              </a:lnSpc>
              <a:spcBef>
                <a:spcPts val="0"/>
              </a:spcBef>
              <a:spcAft>
                <a:spcPts val="0"/>
              </a:spcAft>
              <a:buClr>
                <a:schemeClr val="accent1"/>
              </a:buClr>
              <a:buSzPts val="1500"/>
              <a:buChar char="●"/>
            </a:pPr>
            <a:r>
              <a:rPr lang="en" sz="1500">
                <a:solidFill>
                  <a:schemeClr val="accent1"/>
                </a:solidFill>
              </a:rPr>
              <a:t>Road Map</a:t>
            </a:r>
            <a:endParaRPr sz="1500">
              <a:solidFill>
                <a:schemeClr val="accent1"/>
              </a:solidFill>
            </a:endParaRPr>
          </a:p>
        </p:txBody>
      </p:sp>
      <p:sp>
        <p:nvSpPr>
          <p:cNvPr id="210" name="Google Shape;210;p30"/>
          <p:cNvSpPr/>
          <p:nvPr/>
        </p:nvSpPr>
        <p:spPr>
          <a:xfrm flipH="1">
            <a:off x="0" y="0"/>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flipH="1">
            <a:off x="4572000" y="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6711600" y="1309075"/>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7927800" y="3093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Latar Belakang</a:t>
            </a:r>
            <a:endParaRPr b="1">
              <a:solidFill>
                <a:schemeClr val="lt1"/>
              </a:solidFill>
              <a:latin typeface="Montserrat"/>
              <a:ea typeface="Montserrat"/>
              <a:cs typeface="Montserrat"/>
              <a:sym typeface="Montserrat"/>
            </a:endParaRPr>
          </a:p>
        </p:txBody>
      </p:sp>
      <p:sp>
        <p:nvSpPr>
          <p:cNvPr id="216" name="Google Shape;216;p30"/>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Ekonomi</a:t>
            </a:r>
            <a:endParaRPr b="1">
              <a:latin typeface="Montserrat"/>
              <a:ea typeface="Montserrat"/>
              <a:cs typeface="Montserrat"/>
              <a:sym typeface="Montserrat"/>
            </a:endParaRPr>
          </a:p>
        </p:txBody>
      </p:sp>
      <p:sp>
        <p:nvSpPr>
          <p:cNvPr id="217" name="Google Shape;217;p30"/>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218" name="Google Shape;218;p30"/>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22" name="Shape 222"/>
        <p:cNvGrpSpPr/>
        <p:nvPr/>
      </p:nvGrpSpPr>
      <p:grpSpPr>
        <a:xfrm>
          <a:off x="0" y="0"/>
          <a:ext cx="0" cy="0"/>
          <a:chOff x="0" y="0"/>
          <a:chExt cx="0" cy="0"/>
        </a:xfrm>
      </p:grpSpPr>
      <p:sp>
        <p:nvSpPr>
          <p:cNvPr id="223" name="Google Shape;223;p31"/>
          <p:cNvSpPr txBox="1"/>
          <p:nvPr>
            <p:ph idx="4294967295" type="body"/>
          </p:nvPr>
        </p:nvSpPr>
        <p:spPr>
          <a:xfrm>
            <a:off x="548250" y="1088225"/>
            <a:ext cx="8047500" cy="1448400"/>
          </a:xfrm>
          <a:prstGeom prst="rect">
            <a:avLst/>
          </a:prstGeom>
        </p:spPr>
        <p:txBody>
          <a:bodyPr anchorCtr="0" anchor="ctr" bIns="91425" lIns="91425" spcFirstLastPara="1" rIns="91425" wrap="square" tIns="91425">
            <a:noAutofit/>
          </a:bodyPr>
          <a:lstStyle/>
          <a:p>
            <a:pPr indent="0" lvl="0" marL="0" rtl="0" algn="just">
              <a:lnSpc>
                <a:spcPct val="150000"/>
              </a:lnSpc>
              <a:spcBef>
                <a:spcPts val="0"/>
              </a:spcBef>
              <a:spcAft>
                <a:spcPts val="1600"/>
              </a:spcAft>
              <a:buClr>
                <a:schemeClr val="dk1"/>
              </a:buClr>
              <a:buSzPts val="1100"/>
              <a:buFont typeface="Arial"/>
              <a:buNone/>
            </a:pPr>
            <a:r>
              <a:rPr lang="en" sz="1500">
                <a:solidFill>
                  <a:schemeClr val="dk1"/>
                </a:solidFill>
              </a:rPr>
              <a:t>M</a:t>
            </a:r>
            <a:r>
              <a:rPr lang="en" sz="1500">
                <a:solidFill>
                  <a:schemeClr val="dk1"/>
                </a:solidFill>
              </a:rPr>
              <a:t>unculnya pandemi di awal tahun 2020, menyebabkan perekonomian Indonesia terpukul. Dengan berjalannya pandemi selama sudah hampir 2 tahun, </a:t>
            </a:r>
            <a:r>
              <a:rPr b="1" lang="en" sz="1500">
                <a:solidFill>
                  <a:schemeClr val="dk1"/>
                </a:solidFill>
              </a:rPr>
              <a:t>perlu diketahui</a:t>
            </a:r>
            <a:r>
              <a:rPr lang="en" sz="1500">
                <a:solidFill>
                  <a:schemeClr val="dk1"/>
                </a:solidFill>
              </a:rPr>
              <a:t> </a:t>
            </a:r>
            <a:r>
              <a:rPr b="1" lang="en" sz="1500">
                <a:solidFill>
                  <a:schemeClr val="dk1"/>
                </a:solidFill>
              </a:rPr>
              <a:t>kondisi ekonomi Indonesia sekarang</a:t>
            </a:r>
            <a:r>
              <a:rPr lang="en" sz="1500">
                <a:solidFill>
                  <a:schemeClr val="dk1"/>
                </a:solidFill>
              </a:rPr>
              <a:t> </a:t>
            </a:r>
            <a:r>
              <a:rPr b="1" lang="en" sz="1500">
                <a:solidFill>
                  <a:schemeClr val="dk1"/>
                </a:solidFill>
              </a:rPr>
              <a:t>untuk mengetahui</a:t>
            </a:r>
            <a:r>
              <a:rPr lang="en" sz="1500">
                <a:solidFill>
                  <a:schemeClr val="dk1"/>
                </a:solidFill>
              </a:rPr>
              <a:t> </a:t>
            </a:r>
            <a:r>
              <a:rPr b="1" lang="en" sz="1500">
                <a:solidFill>
                  <a:schemeClr val="dk1"/>
                </a:solidFill>
              </a:rPr>
              <a:t>kemajuan Indonesia. </a:t>
            </a:r>
            <a:endParaRPr b="1">
              <a:solidFill>
                <a:schemeClr val="dk1"/>
              </a:solidFill>
            </a:endParaRPr>
          </a:p>
        </p:txBody>
      </p:sp>
      <p:sp>
        <p:nvSpPr>
          <p:cNvPr id="224" name="Google Shape;224;p31"/>
          <p:cNvSpPr txBox="1"/>
          <p:nvPr>
            <p:ph type="title"/>
          </p:nvPr>
        </p:nvSpPr>
        <p:spPr>
          <a:xfrm>
            <a:off x="548250" y="2519350"/>
            <a:ext cx="8047500" cy="936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2100"/>
              <a:t>Paparan Use Case</a:t>
            </a:r>
            <a:endParaRPr sz="2100"/>
          </a:p>
        </p:txBody>
      </p:sp>
      <p:sp>
        <p:nvSpPr>
          <p:cNvPr id="225" name="Google Shape;225;p31"/>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txBox="1"/>
          <p:nvPr>
            <p:ph type="title"/>
          </p:nvPr>
        </p:nvSpPr>
        <p:spPr>
          <a:xfrm>
            <a:off x="548250" y="297125"/>
            <a:ext cx="8047500" cy="7557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2100">
                <a:solidFill>
                  <a:schemeClr val="accent1"/>
                </a:solidFill>
              </a:rPr>
              <a:t>Project Background</a:t>
            </a:r>
            <a:endParaRPr sz="2100">
              <a:solidFill>
                <a:schemeClr val="accent1"/>
              </a:solidFill>
            </a:endParaRPr>
          </a:p>
        </p:txBody>
      </p:sp>
      <p:sp>
        <p:nvSpPr>
          <p:cNvPr id="228" name="Google Shape;228;p31"/>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Latar Belakang</a:t>
            </a:r>
            <a:endParaRPr b="1">
              <a:solidFill>
                <a:schemeClr val="lt1"/>
              </a:solidFill>
              <a:latin typeface="Montserrat"/>
              <a:ea typeface="Montserrat"/>
              <a:cs typeface="Montserrat"/>
              <a:sym typeface="Montserrat"/>
            </a:endParaRPr>
          </a:p>
        </p:txBody>
      </p:sp>
      <p:sp>
        <p:nvSpPr>
          <p:cNvPr id="230" name="Google Shape;230;p31"/>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Ekonomi</a:t>
            </a:r>
            <a:endParaRPr b="1">
              <a:latin typeface="Montserrat"/>
              <a:ea typeface="Montserrat"/>
              <a:cs typeface="Montserrat"/>
              <a:sym typeface="Montserrat"/>
            </a:endParaRPr>
          </a:p>
        </p:txBody>
      </p:sp>
      <p:sp>
        <p:nvSpPr>
          <p:cNvPr id="231" name="Google Shape;231;p31"/>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232" name="Google Shape;232;p31"/>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233" name="Google Shape;233;p31"/>
          <p:cNvSpPr txBox="1"/>
          <p:nvPr>
            <p:ph idx="4294967295" type="body"/>
          </p:nvPr>
        </p:nvSpPr>
        <p:spPr>
          <a:xfrm>
            <a:off x="548250" y="3289475"/>
            <a:ext cx="8047500" cy="1299000"/>
          </a:xfrm>
          <a:prstGeom prst="rect">
            <a:avLst/>
          </a:prstGeom>
        </p:spPr>
        <p:txBody>
          <a:bodyPr anchorCtr="0" anchor="ctr" bIns="91425" lIns="91425" spcFirstLastPara="1" rIns="91425" wrap="square" tIns="91425">
            <a:noAutofit/>
          </a:bodyPr>
          <a:lstStyle/>
          <a:p>
            <a:pPr indent="0" lvl="0" marL="0" rtl="0" algn="just">
              <a:lnSpc>
                <a:spcPct val="150000"/>
              </a:lnSpc>
              <a:spcBef>
                <a:spcPts val="0"/>
              </a:spcBef>
              <a:spcAft>
                <a:spcPts val="1600"/>
              </a:spcAft>
              <a:buClr>
                <a:schemeClr val="dk1"/>
              </a:buClr>
              <a:buSzPts val="1100"/>
              <a:buFont typeface="Arial"/>
              <a:buNone/>
            </a:pPr>
            <a:r>
              <a:rPr lang="en" sz="1500">
                <a:solidFill>
                  <a:schemeClr val="dk1"/>
                </a:solidFill>
              </a:rPr>
              <a:t>Pandemi COVID-19 menyebabkan penurunan pada perekonomian Indonesia. Dengan </a:t>
            </a:r>
            <a:r>
              <a:rPr b="1" lang="en" sz="1500">
                <a:solidFill>
                  <a:schemeClr val="dk1"/>
                </a:solidFill>
              </a:rPr>
              <a:t>UMKM sebagai kunci utama ekonomi</a:t>
            </a:r>
            <a:r>
              <a:rPr lang="en" sz="1500">
                <a:solidFill>
                  <a:schemeClr val="dk1"/>
                </a:solidFill>
              </a:rPr>
              <a:t>, </a:t>
            </a:r>
            <a:r>
              <a:rPr b="1" lang="en" sz="1500">
                <a:solidFill>
                  <a:schemeClr val="dk1"/>
                </a:solidFill>
              </a:rPr>
              <a:t>akan dianalisis cara mengembangkan UMKM</a:t>
            </a:r>
            <a:r>
              <a:rPr lang="en" sz="1500">
                <a:solidFill>
                  <a:schemeClr val="dk1"/>
                </a:solidFill>
              </a:rPr>
              <a:t>.</a:t>
            </a:r>
            <a:endParaRPr sz="1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0" y="0"/>
            <a:ext cx="61965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 </a:t>
            </a:r>
            <a:r>
              <a:rPr lang="en" sz="2100"/>
              <a:t>Executive</a:t>
            </a:r>
            <a:r>
              <a:rPr lang="en" sz="2100"/>
              <a:t> Overview </a:t>
            </a:r>
            <a:endParaRPr sz="2100"/>
          </a:p>
        </p:txBody>
      </p:sp>
      <p:sp>
        <p:nvSpPr>
          <p:cNvPr id="239" name="Google Shape;239;p32"/>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ph idx="1" type="body"/>
          </p:nvPr>
        </p:nvSpPr>
        <p:spPr>
          <a:xfrm>
            <a:off x="104100" y="755700"/>
            <a:ext cx="6525900" cy="429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Ekonomi </a:t>
            </a:r>
            <a:endParaRPr b="1"/>
          </a:p>
          <a:p>
            <a:pPr indent="0" lvl="0" marL="0" rtl="0" algn="just">
              <a:lnSpc>
                <a:spcPct val="115000"/>
              </a:lnSpc>
              <a:spcBef>
                <a:spcPts val="0"/>
              </a:spcBef>
              <a:spcAft>
                <a:spcPts val="0"/>
              </a:spcAft>
              <a:buClr>
                <a:schemeClr val="dk1"/>
              </a:buClr>
              <a:buSzPts val="1100"/>
              <a:buFont typeface="Arial"/>
              <a:buNone/>
            </a:pPr>
            <a:r>
              <a:rPr lang="en" sz="1300"/>
              <a:t>Dilakukan analisis makroekonomi terhadap ekonomi Indonesia dan didapati k</a:t>
            </a:r>
            <a:r>
              <a:rPr lang="en" sz="1300"/>
              <a:t>ondisi ekonomi Indonesia yang sekarang sejak pandemi melanda Indonesia.</a:t>
            </a:r>
            <a:endParaRPr sz="1300"/>
          </a:p>
          <a:p>
            <a:pPr indent="0" lvl="0" marL="0" rtl="0" algn="just">
              <a:lnSpc>
                <a:spcPct val="115000"/>
              </a:lnSpc>
              <a:spcBef>
                <a:spcPts val="0"/>
              </a:spcBef>
              <a:spcAft>
                <a:spcPts val="0"/>
              </a:spcAft>
              <a:buClr>
                <a:schemeClr val="dk1"/>
              </a:buClr>
              <a:buSzPts val="1100"/>
              <a:buFont typeface="Arial"/>
              <a:buNone/>
            </a:pPr>
            <a:r>
              <a:t/>
            </a:r>
            <a:endParaRPr sz="1300"/>
          </a:p>
          <a:p>
            <a:pPr indent="0" lvl="0" marL="0" rtl="0" algn="just">
              <a:lnSpc>
                <a:spcPct val="115000"/>
              </a:lnSpc>
              <a:spcBef>
                <a:spcPts val="0"/>
              </a:spcBef>
              <a:spcAft>
                <a:spcPts val="0"/>
              </a:spcAft>
              <a:buClr>
                <a:schemeClr val="dk1"/>
              </a:buClr>
              <a:buSzPts val="1100"/>
              <a:buFont typeface="Arial"/>
              <a:buNone/>
            </a:pPr>
            <a:r>
              <a:rPr b="1" lang="en"/>
              <a:t>UMKM</a:t>
            </a:r>
            <a:r>
              <a:rPr lang="en"/>
              <a:t> </a:t>
            </a:r>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rPr>
              <a:t>Untuk mencapai pemulihan ekonomi, UMKM yang </a:t>
            </a:r>
            <a:r>
              <a:rPr lang="en" sz="1300"/>
              <a:t>menjadi kunci utama perekonomian Indonesia perlu ditingkatkan. Dilakukan</a:t>
            </a:r>
            <a:r>
              <a:rPr lang="en" sz="1300"/>
              <a:t> analisis geolokasi UMKM di Jakarta dan sentimen masyarakat di sosial media.</a:t>
            </a:r>
            <a:endParaRPr sz="1300"/>
          </a:p>
          <a:p>
            <a:pPr indent="0" lvl="0" marL="0" rtl="0" algn="just">
              <a:lnSpc>
                <a:spcPct val="115000"/>
              </a:lnSpc>
              <a:spcBef>
                <a:spcPts val="0"/>
              </a:spcBef>
              <a:spcAft>
                <a:spcPts val="0"/>
              </a:spcAft>
              <a:buClr>
                <a:schemeClr val="dk1"/>
              </a:buClr>
              <a:buSzPts val="1100"/>
              <a:buFont typeface="Arial"/>
              <a:buNone/>
            </a:pPr>
            <a:r>
              <a:t/>
            </a:r>
            <a:endParaRPr sz="1300"/>
          </a:p>
          <a:p>
            <a:pPr indent="0" lvl="0" marL="0" rtl="0" algn="just">
              <a:lnSpc>
                <a:spcPct val="115000"/>
              </a:lnSpc>
              <a:spcBef>
                <a:spcPts val="0"/>
              </a:spcBef>
              <a:spcAft>
                <a:spcPts val="0"/>
              </a:spcAft>
              <a:buClr>
                <a:schemeClr val="dk1"/>
              </a:buClr>
              <a:buSzPts val="1100"/>
              <a:buFont typeface="Arial"/>
              <a:buNone/>
            </a:pPr>
            <a:r>
              <a:rPr b="1" lang="en"/>
              <a:t>Rekomendasi</a:t>
            </a:r>
            <a:r>
              <a:rPr lang="en"/>
              <a:t> </a:t>
            </a:r>
            <a:endParaRPr/>
          </a:p>
          <a:p>
            <a:pPr indent="0" lvl="0" marL="0" rtl="0" algn="just">
              <a:lnSpc>
                <a:spcPct val="115000"/>
              </a:lnSpc>
              <a:spcBef>
                <a:spcPts val="0"/>
              </a:spcBef>
              <a:spcAft>
                <a:spcPts val="0"/>
              </a:spcAft>
              <a:buClr>
                <a:schemeClr val="dk1"/>
              </a:buClr>
              <a:buSzPts val="1100"/>
              <a:buFont typeface="Arial"/>
              <a:buNone/>
            </a:pPr>
            <a:r>
              <a:rPr lang="en" sz="1300"/>
              <a:t>Dari analisis dan kesimpulan yang didapatkan, diberikan rekomendasi kepada masyarakat dan pemerintah. Kami merekomendasikan spesifikasi UMKM yang berprospek tinggi serta rencana peningkatan ekonomi. </a:t>
            </a:r>
            <a:endParaRPr sz="1300"/>
          </a:p>
        </p:txBody>
      </p:sp>
      <p:sp>
        <p:nvSpPr>
          <p:cNvPr id="242" name="Google Shape;242;p32"/>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Latar Belakang</a:t>
            </a:r>
            <a:endParaRPr b="1">
              <a:solidFill>
                <a:schemeClr val="lt1"/>
              </a:solidFill>
              <a:latin typeface="Montserrat"/>
              <a:ea typeface="Montserrat"/>
              <a:cs typeface="Montserrat"/>
              <a:sym typeface="Montserrat"/>
            </a:endParaRPr>
          </a:p>
        </p:txBody>
      </p:sp>
      <p:sp>
        <p:nvSpPr>
          <p:cNvPr id="244" name="Google Shape;244;p32"/>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Ekonomi</a:t>
            </a:r>
            <a:endParaRPr b="1">
              <a:latin typeface="Montserrat"/>
              <a:ea typeface="Montserrat"/>
              <a:cs typeface="Montserrat"/>
              <a:sym typeface="Montserrat"/>
            </a:endParaRPr>
          </a:p>
        </p:txBody>
      </p:sp>
      <p:sp>
        <p:nvSpPr>
          <p:cNvPr id="245" name="Google Shape;245;p32"/>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246" name="Google Shape;246;p32"/>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p:nvPr/>
        </p:nvSpPr>
        <p:spPr>
          <a:xfrm>
            <a:off x="181600" y="3219400"/>
            <a:ext cx="1302000" cy="1172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181600" y="2383088"/>
            <a:ext cx="1302000" cy="5394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181600" y="821975"/>
            <a:ext cx="1302000" cy="13590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txBox="1"/>
          <p:nvPr>
            <p:ph type="title"/>
          </p:nvPr>
        </p:nvSpPr>
        <p:spPr>
          <a:xfrm>
            <a:off x="76350" y="55600"/>
            <a:ext cx="7708200" cy="64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Kebutuhan Data</a:t>
            </a:r>
            <a:endParaRPr sz="2100"/>
          </a:p>
        </p:txBody>
      </p:sp>
      <p:sp>
        <p:nvSpPr>
          <p:cNvPr id="255" name="Google Shape;255;p33"/>
          <p:cNvSpPr txBox="1"/>
          <p:nvPr>
            <p:ph idx="4294967295" type="subTitle"/>
          </p:nvPr>
        </p:nvSpPr>
        <p:spPr>
          <a:xfrm>
            <a:off x="1608650" y="941750"/>
            <a:ext cx="7708200" cy="1293900"/>
          </a:xfrm>
          <a:prstGeom prst="rect">
            <a:avLst/>
          </a:prstGeom>
          <a:noFill/>
        </p:spPr>
        <p:txBody>
          <a:bodyPr anchorCtr="0" anchor="t" bIns="91425" lIns="91425" spcFirstLastPara="1" rIns="91425" wrap="square" tIns="91425">
            <a:noAutofit/>
          </a:bodyPr>
          <a:lstStyle/>
          <a:p>
            <a:pPr indent="-190500" lvl="0" marL="228600" rtl="0" algn="l">
              <a:spcBef>
                <a:spcPts val="0"/>
              </a:spcBef>
              <a:spcAft>
                <a:spcPts val="0"/>
              </a:spcAft>
              <a:buClr>
                <a:schemeClr val="dk1"/>
              </a:buClr>
              <a:buSzPts val="1200"/>
              <a:buChar char="●"/>
            </a:pPr>
            <a:r>
              <a:rPr lang="en" sz="1200">
                <a:solidFill>
                  <a:schemeClr val="dk1"/>
                </a:solidFill>
              </a:rPr>
              <a:t>Kasus Aktif COVID-19 (covid.jakarta.go.id)</a:t>
            </a:r>
            <a:endParaRPr sz="1200">
              <a:solidFill>
                <a:schemeClr val="dk1"/>
              </a:solidFill>
            </a:endParaRPr>
          </a:p>
          <a:p>
            <a:pPr indent="-190500" lvl="0" marL="228600" rtl="0" algn="l">
              <a:spcBef>
                <a:spcPts val="0"/>
              </a:spcBef>
              <a:spcAft>
                <a:spcPts val="0"/>
              </a:spcAft>
              <a:buClr>
                <a:schemeClr val="dk1"/>
              </a:buClr>
              <a:buSzPts val="1200"/>
              <a:buChar char="●"/>
            </a:pPr>
            <a:r>
              <a:rPr lang="en" sz="1200">
                <a:solidFill>
                  <a:schemeClr val="dk1"/>
                </a:solidFill>
              </a:rPr>
              <a:t>Konsumsi </a:t>
            </a:r>
            <a:r>
              <a:rPr lang="en" sz="1200">
                <a:solidFill>
                  <a:schemeClr val="dk1"/>
                </a:solidFill>
              </a:rPr>
              <a:t>(C)</a:t>
            </a:r>
            <a:r>
              <a:rPr lang="en" sz="1200">
                <a:solidFill>
                  <a:schemeClr val="dk1"/>
                </a:solidFill>
              </a:rPr>
              <a:t> : Indeks Harga Konsumen (Badan Pusat Statistik)</a:t>
            </a:r>
            <a:endParaRPr sz="1200">
              <a:solidFill>
                <a:schemeClr val="dk1"/>
              </a:solidFill>
            </a:endParaRPr>
          </a:p>
          <a:p>
            <a:pPr indent="-196850" lvl="0" marL="228600" rtl="0" algn="l">
              <a:spcBef>
                <a:spcPts val="0"/>
              </a:spcBef>
              <a:spcAft>
                <a:spcPts val="0"/>
              </a:spcAft>
              <a:buClr>
                <a:schemeClr val="dk1"/>
              </a:buClr>
              <a:buSzPts val="1300"/>
              <a:buChar char="●"/>
            </a:pPr>
            <a:r>
              <a:rPr lang="en" sz="1200">
                <a:solidFill>
                  <a:schemeClr val="dk1"/>
                </a:solidFill>
              </a:rPr>
              <a:t>Investasi (I) : Indeks Bursa Saham dan Tingkat Pinjaman Bank </a:t>
            </a:r>
            <a:r>
              <a:rPr lang="en" sz="1200">
                <a:solidFill>
                  <a:schemeClr val="dk1"/>
                </a:solidFill>
              </a:rPr>
              <a:t>(</a:t>
            </a:r>
            <a:r>
              <a:rPr lang="en" sz="1150">
                <a:solidFill>
                  <a:schemeClr val="dk1"/>
                </a:solidFill>
              </a:rPr>
              <a:t>Badan Pusat Statistik</a:t>
            </a:r>
            <a:r>
              <a:rPr lang="en" sz="1200">
                <a:solidFill>
                  <a:schemeClr val="dk1"/>
                </a:solidFill>
              </a:rPr>
              <a:t>)</a:t>
            </a:r>
            <a:endParaRPr sz="1200">
              <a:solidFill>
                <a:schemeClr val="dk1"/>
              </a:solidFill>
            </a:endParaRPr>
          </a:p>
          <a:p>
            <a:pPr indent="-190500" lvl="0" marL="228600" rtl="0" algn="l">
              <a:spcBef>
                <a:spcPts val="0"/>
              </a:spcBef>
              <a:spcAft>
                <a:spcPts val="0"/>
              </a:spcAft>
              <a:buClr>
                <a:schemeClr val="dk1"/>
              </a:buClr>
              <a:buSzPts val="1200"/>
              <a:buChar char="●"/>
            </a:pPr>
            <a:r>
              <a:rPr lang="en" sz="1200">
                <a:solidFill>
                  <a:schemeClr val="dk1"/>
                </a:solidFill>
              </a:rPr>
              <a:t>Pemerintah (G) :  Belanjaan Pemerintah Pusat (Kementerian Keuangan)</a:t>
            </a:r>
            <a:endParaRPr sz="1200">
              <a:solidFill>
                <a:schemeClr val="dk1"/>
              </a:solidFill>
            </a:endParaRPr>
          </a:p>
          <a:p>
            <a:pPr indent="-190500" lvl="0" marL="228600" rtl="0" algn="l">
              <a:spcBef>
                <a:spcPts val="0"/>
              </a:spcBef>
              <a:spcAft>
                <a:spcPts val="0"/>
              </a:spcAft>
              <a:buClr>
                <a:schemeClr val="dk1"/>
              </a:buClr>
              <a:buSzPts val="1200"/>
              <a:buChar char="●"/>
            </a:pPr>
            <a:r>
              <a:rPr lang="en" sz="1200">
                <a:solidFill>
                  <a:schemeClr val="dk1"/>
                </a:solidFill>
              </a:rPr>
              <a:t>Ekspor dan Impor (X-IM) : Nilai Ekspor Impor (</a:t>
            </a:r>
            <a:r>
              <a:rPr lang="en" sz="1200">
                <a:solidFill>
                  <a:schemeClr val="dk1"/>
                </a:solidFill>
              </a:rPr>
              <a:t>Badan Pusat Statistik</a:t>
            </a:r>
            <a:r>
              <a:rPr lang="en" sz="1200">
                <a:solidFill>
                  <a:schemeClr val="dk1"/>
                </a:solidFill>
              </a:rPr>
              <a:t>)</a:t>
            </a:r>
            <a:endParaRPr sz="1200">
              <a:solidFill>
                <a:schemeClr val="dk1"/>
              </a:solidFill>
            </a:endParaRPr>
          </a:p>
          <a:p>
            <a:pPr indent="0" lvl="0" marL="0" rtl="0" algn="l">
              <a:spcBef>
                <a:spcPts val="1600"/>
              </a:spcBef>
              <a:spcAft>
                <a:spcPts val="1600"/>
              </a:spcAft>
              <a:buNone/>
            </a:pPr>
            <a:r>
              <a:t/>
            </a:r>
            <a:endParaRPr sz="1300">
              <a:solidFill>
                <a:schemeClr val="dk1"/>
              </a:solidFill>
              <a:latin typeface="Arial"/>
              <a:ea typeface="Arial"/>
              <a:cs typeface="Arial"/>
              <a:sym typeface="Arial"/>
            </a:endParaRPr>
          </a:p>
        </p:txBody>
      </p:sp>
      <p:sp>
        <p:nvSpPr>
          <p:cNvPr id="256" name="Google Shape;256;p33"/>
          <p:cNvSpPr/>
          <p:nvPr/>
        </p:nvSpPr>
        <p:spPr>
          <a:xfrm>
            <a:off x="271325" y="909200"/>
            <a:ext cx="1302000" cy="135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271325" y="2474100"/>
            <a:ext cx="13020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271325" y="3277000"/>
            <a:ext cx="1302000" cy="11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txBox="1"/>
          <p:nvPr/>
        </p:nvSpPr>
        <p:spPr>
          <a:xfrm>
            <a:off x="230549" y="1373150"/>
            <a:ext cx="128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Ekonomi</a:t>
            </a:r>
            <a:endParaRPr b="1" sz="1600">
              <a:solidFill>
                <a:schemeClr val="lt1"/>
              </a:solidFill>
              <a:latin typeface="Montserrat"/>
              <a:ea typeface="Montserrat"/>
              <a:cs typeface="Montserrat"/>
              <a:sym typeface="Montserrat"/>
            </a:endParaRPr>
          </a:p>
        </p:txBody>
      </p:sp>
      <p:sp>
        <p:nvSpPr>
          <p:cNvPr id="260" name="Google Shape;260;p33"/>
          <p:cNvSpPr txBox="1"/>
          <p:nvPr/>
        </p:nvSpPr>
        <p:spPr>
          <a:xfrm>
            <a:off x="316214" y="2528250"/>
            <a:ext cx="111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UMKM</a:t>
            </a:r>
            <a:endParaRPr b="1" sz="1600">
              <a:solidFill>
                <a:schemeClr val="lt1"/>
              </a:solidFill>
              <a:latin typeface="Montserrat"/>
              <a:ea typeface="Montserrat"/>
              <a:cs typeface="Montserrat"/>
              <a:sym typeface="Montserrat"/>
            </a:endParaRPr>
          </a:p>
        </p:txBody>
      </p:sp>
      <p:sp>
        <p:nvSpPr>
          <p:cNvPr id="261" name="Google Shape;261;p33"/>
          <p:cNvSpPr txBox="1"/>
          <p:nvPr>
            <p:ph idx="4294967295" type="subTitle"/>
          </p:nvPr>
        </p:nvSpPr>
        <p:spPr>
          <a:xfrm>
            <a:off x="1608650" y="2419950"/>
            <a:ext cx="7708200" cy="647700"/>
          </a:xfrm>
          <a:prstGeom prst="rect">
            <a:avLst/>
          </a:prstGeom>
        </p:spPr>
        <p:txBody>
          <a:bodyPr anchorCtr="0" anchor="t" bIns="91425" lIns="91425" spcFirstLastPara="1" rIns="91425" wrap="square" tIns="91425">
            <a:noAutofit/>
          </a:bodyPr>
          <a:lstStyle/>
          <a:p>
            <a:pPr indent="-190500" lvl="0" marL="228600" rtl="0" algn="l">
              <a:spcBef>
                <a:spcPts val="0"/>
              </a:spcBef>
              <a:spcAft>
                <a:spcPts val="0"/>
              </a:spcAft>
              <a:buClr>
                <a:schemeClr val="dk1"/>
              </a:buClr>
              <a:buSzPts val="1200"/>
              <a:buFont typeface="Arial"/>
              <a:buChar char="●"/>
            </a:pPr>
            <a:r>
              <a:rPr lang="en" sz="1200">
                <a:solidFill>
                  <a:schemeClr val="dk1"/>
                </a:solidFill>
              </a:rPr>
              <a:t>Jumlah Penduduk Berdasarkan Pekerjaan per Kelurahan 2020, Jakarta (</a:t>
            </a:r>
            <a:r>
              <a:rPr b="1" lang="en" sz="1200">
                <a:solidFill>
                  <a:schemeClr val="dk1"/>
                </a:solidFill>
              </a:rPr>
              <a:t>TSDN)</a:t>
            </a:r>
            <a:endParaRPr b="1" sz="1200">
              <a:solidFill>
                <a:schemeClr val="dk1"/>
              </a:solidFill>
            </a:endParaRPr>
          </a:p>
          <a:p>
            <a:pPr indent="-190500" lvl="0" marL="228600" rtl="0" algn="l">
              <a:spcBef>
                <a:spcPts val="0"/>
              </a:spcBef>
              <a:spcAft>
                <a:spcPts val="0"/>
              </a:spcAft>
              <a:buClr>
                <a:schemeClr val="dk1"/>
              </a:buClr>
              <a:buSzPts val="1200"/>
              <a:buChar char="●"/>
            </a:pPr>
            <a:r>
              <a:rPr lang="en" sz="1200">
                <a:solidFill>
                  <a:schemeClr val="dk1"/>
                </a:solidFill>
              </a:rPr>
              <a:t>Kontribusi UMKM terhadap PDB (Kementerian Koperasi dan Usaha Kecil dan Menengah)</a:t>
            </a:r>
            <a:endParaRPr sz="1200">
              <a:solidFill>
                <a:schemeClr val="dk1"/>
              </a:solidFill>
            </a:endParaRPr>
          </a:p>
          <a:p>
            <a:pPr indent="0" lvl="0" marL="0" rtl="0" algn="l">
              <a:spcBef>
                <a:spcPts val="1600"/>
              </a:spcBef>
              <a:spcAft>
                <a:spcPts val="1600"/>
              </a:spcAft>
              <a:buNone/>
            </a:pPr>
            <a:r>
              <a:t/>
            </a:r>
            <a:endParaRPr sz="1300">
              <a:solidFill>
                <a:schemeClr val="dk1"/>
              </a:solidFill>
              <a:latin typeface="Arial"/>
              <a:ea typeface="Arial"/>
              <a:cs typeface="Arial"/>
              <a:sym typeface="Arial"/>
            </a:endParaRPr>
          </a:p>
        </p:txBody>
      </p:sp>
      <p:sp>
        <p:nvSpPr>
          <p:cNvPr id="262" name="Google Shape;262;p33"/>
          <p:cNvSpPr txBox="1"/>
          <p:nvPr/>
        </p:nvSpPr>
        <p:spPr>
          <a:xfrm>
            <a:off x="243062" y="3542375"/>
            <a:ext cx="128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Mapping &amp; NLP</a:t>
            </a:r>
            <a:endParaRPr b="1" sz="1600">
              <a:solidFill>
                <a:schemeClr val="lt1"/>
              </a:solidFill>
              <a:latin typeface="Montserrat"/>
              <a:ea typeface="Montserrat"/>
              <a:cs typeface="Montserrat"/>
              <a:sym typeface="Montserrat"/>
            </a:endParaRPr>
          </a:p>
        </p:txBody>
      </p:sp>
      <p:sp>
        <p:nvSpPr>
          <p:cNvPr id="263" name="Google Shape;263;p33"/>
          <p:cNvSpPr txBox="1"/>
          <p:nvPr>
            <p:ph idx="4294967295" type="subTitle"/>
          </p:nvPr>
        </p:nvSpPr>
        <p:spPr>
          <a:xfrm>
            <a:off x="1608650" y="3356950"/>
            <a:ext cx="7708200" cy="1012800"/>
          </a:xfrm>
          <a:prstGeom prst="rect">
            <a:avLst/>
          </a:prstGeom>
        </p:spPr>
        <p:txBody>
          <a:bodyPr anchorCtr="0" anchor="t" bIns="91425" lIns="91425" spcFirstLastPara="1" rIns="91425" wrap="square" tIns="91425">
            <a:noAutofit/>
          </a:bodyPr>
          <a:lstStyle/>
          <a:p>
            <a:pPr indent="-190500" lvl="0" marL="228600" rtl="0" algn="l">
              <a:spcBef>
                <a:spcPts val="0"/>
              </a:spcBef>
              <a:spcAft>
                <a:spcPts val="0"/>
              </a:spcAft>
              <a:buClr>
                <a:schemeClr val="dk1"/>
              </a:buClr>
              <a:buSzPts val="1200"/>
              <a:buChar char="●"/>
            </a:pPr>
            <a:r>
              <a:rPr lang="en" sz="1200">
                <a:solidFill>
                  <a:schemeClr val="dk1"/>
                </a:solidFill>
              </a:rPr>
              <a:t>Daftar UMKM di Jakarta (Google maps, Places API)</a:t>
            </a:r>
            <a:endParaRPr sz="1200">
              <a:solidFill>
                <a:schemeClr val="dk1"/>
              </a:solidFill>
            </a:endParaRPr>
          </a:p>
          <a:p>
            <a:pPr indent="-190500" lvl="0" marL="228600" rtl="0" algn="l">
              <a:spcBef>
                <a:spcPts val="0"/>
              </a:spcBef>
              <a:spcAft>
                <a:spcPts val="0"/>
              </a:spcAft>
              <a:buClr>
                <a:schemeClr val="dk1"/>
              </a:buClr>
              <a:buSzPts val="1200"/>
              <a:buFont typeface="Arial"/>
              <a:buChar char="●"/>
            </a:pPr>
            <a:r>
              <a:rPr lang="en" sz="1200">
                <a:solidFill>
                  <a:schemeClr val="dk1"/>
                </a:solidFill>
              </a:rPr>
              <a:t>Jumlah Penduduk per Kelurahan 2020, Jakarta (</a:t>
            </a:r>
            <a:r>
              <a:rPr b="1" lang="en" sz="1200">
                <a:solidFill>
                  <a:schemeClr val="dk1"/>
                </a:solidFill>
              </a:rPr>
              <a:t>TSDN)</a:t>
            </a:r>
            <a:endParaRPr b="1" sz="1200">
              <a:solidFill>
                <a:schemeClr val="dk1"/>
              </a:solidFill>
            </a:endParaRPr>
          </a:p>
          <a:p>
            <a:pPr indent="-190500" lvl="0" marL="228600" rtl="0" algn="l">
              <a:spcBef>
                <a:spcPts val="0"/>
              </a:spcBef>
              <a:spcAft>
                <a:spcPts val="0"/>
              </a:spcAft>
              <a:buClr>
                <a:schemeClr val="dk1"/>
              </a:buClr>
              <a:buSzPts val="1200"/>
              <a:buChar char="●"/>
            </a:pPr>
            <a:r>
              <a:rPr lang="en" sz="1200">
                <a:solidFill>
                  <a:schemeClr val="dk1"/>
                </a:solidFill>
              </a:rPr>
              <a:t>Daftar Kecamatan di Jakarta (wikipedia)</a:t>
            </a:r>
            <a:endParaRPr sz="1200">
              <a:solidFill>
                <a:schemeClr val="dk1"/>
              </a:solidFill>
            </a:endParaRPr>
          </a:p>
          <a:p>
            <a:pPr indent="-190500" lvl="0" marL="228600" rtl="0" algn="l">
              <a:spcBef>
                <a:spcPts val="0"/>
              </a:spcBef>
              <a:spcAft>
                <a:spcPts val="0"/>
              </a:spcAft>
              <a:buClr>
                <a:schemeClr val="dk1"/>
              </a:buClr>
              <a:buSzPts val="1200"/>
              <a:buChar char="●"/>
            </a:pPr>
            <a:r>
              <a:rPr lang="en" sz="1200">
                <a:solidFill>
                  <a:schemeClr val="dk1"/>
                </a:solidFill>
              </a:rPr>
              <a:t>Tweet masyarakat Jakarta (Twitter, snscrape)</a:t>
            </a:r>
            <a:endParaRPr sz="1200">
              <a:solidFill>
                <a:schemeClr val="dk1"/>
              </a:solidFill>
            </a:endParaRPr>
          </a:p>
        </p:txBody>
      </p:sp>
      <p:sp>
        <p:nvSpPr>
          <p:cNvPr id="264" name="Google Shape;264;p33"/>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Latar Belakang</a:t>
            </a:r>
            <a:endParaRPr b="1">
              <a:solidFill>
                <a:schemeClr val="lt1"/>
              </a:solidFill>
              <a:latin typeface="Montserrat"/>
              <a:ea typeface="Montserrat"/>
              <a:cs typeface="Montserrat"/>
              <a:sym typeface="Montserrat"/>
            </a:endParaRPr>
          </a:p>
        </p:txBody>
      </p:sp>
      <p:sp>
        <p:nvSpPr>
          <p:cNvPr id="266" name="Google Shape;266;p33"/>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Ekonomi</a:t>
            </a:r>
            <a:endParaRPr b="1">
              <a:latin typeface="Montserrat"/>
              <a:ea typeface="Montserrat"/>
              <a:cs typeface="Montserrat"/>
              <a:sym typeface="Montserrat"/>
            </a:endParaRPr>
          </a:p>
        </p:txBody>
      </p:sp>
      <p:sp>
        <p:nvSpPr>
          <p:cNvPr id="267" name="Google Shape;267;p33"/>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268" name="Google Shape;268;p33"/>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p:nvPr/>
        </p:nvSpPr>
        <p:spPr>
          <a:xfrm>
            <a:off x="139549" y="895589"/>
            <a:ext cx="1460400" cy="9024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Latar Belakang</a:t>
            </a:r>
            <a:endParaRPr b="1">
              <a:solidFill>
                <a:schemeClr val="lt1"/>
              </a:solidFill>
              <a:latin typeface="Montserrat"/>
              <a:ea typeface="Montserrat"/>
              <a:cs typeface="Montserrat"/>
              <a:sym typeface="Montserrat"/>
            </a:endParaRPr>
          </a:p>
        </p:txBody>
      </p:sp>
      <p:sp>
        <p:nvSpPr>
          <p:cNvPr id="276" name="Google Shape;276;p34"/>
          <p:cNvSpPr/>
          <p:nvPr/>
        </p:nvSpPr>
        <p:spPr>
          <a:xfrm>
            <a:off x="2286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Ekonomi</a:t>
            </a:r>
            <a:endParaRPr b="1">
              <a:latin typeface="Montserrat"/>
              <a:ea typeface="Montserrat"/>
              <a:cs typeface="Montserrat"/>
              <a:sym typeface="Montserrat"/>
            </a:endParaRPr>
          </a:p>
        </p:txBody>
      </p:sp>
      <p:sp>
        <p:nvSpPr>
          <p:cNvPr id="277" name="Google Shape;277;p34"/>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278" name="Google Shape;278;p34"/>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279" name="Google Shape;279;p34"/>
          <p:cNvSpPr txBox="1"/>
          <p:nvPr>
            <p:ph type="title"/>
          </p:nvPr>
        </p:nvSpPr>
        <p:spPr>
          <a:xfrm>
            <a:off x="63350" y="20200"/>
            <a:ext cx="53226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Proses Pengerjaan</a:t>
            </a:r>
            <a:r>
              <a:rPr lang="en" sz="3500"/>
              <a:t> </a:t>
            </a:r>
            <a:endParaRPr sz="3500"/>
          </a:p>
        </p:txBody>
      </p:sp>
      <p:sp>
        <p:nvSpPr>
          <p:cNvPr id="280" name="Google Shape;280;p34"/>
          <p:cNvSpPr txBox="1"/>
          <p:nvPr/>
        </p:nvSpPr>
        <p:spPr>
          <a:xfrm>
            <a:off x="-150900" y="1145497"/>
            <a:ext cx="204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Data Scraping </a:t>
            </a:r>
            <a:endParaRPr b="1">
              <a:solidFill>
                <a:schemeClr val="lt1"/>
              </a:solidFill>
              <a:latin typeface="Montserrat"/>
              <a:ea typeface="Montserrat"/>
              <a:cs typeface="Montserrat"/>
              <a:sym typeface="Montserrat"/>
            </a:endParaRPr>
          </a:p>
        </p:txBody>
      </p:sp>
      <p:sp>
        <p:nvSpPr>
          <p:cNvPr id="281" name="Google Shape;281;p34"/>
          <p:cNvSpPr txBox="1"/>
          <p:nvPr>
            <p:ph type="title"/>
          </p:nvPr>
        </p:nvSpPr>
        <p:spPr>
          <a:xfrm>
            <a:off x="54375" y="2072350"/>
            <a:ext cx="68796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Teknologi yang Digunakan</a:t>
            </a:r>
            <a:endParaRPr/>
          </a:p>
        </p:txBody>
      </p:sp>
      <p:sp>
        <p:nvSpPr>
          <p:cNvPr id="282" name="Google Shape;282;p34"/>
          <p:cNvSpPr txBox="1"/>
          <p:nvPr>
            <p:ph idx="4294967295" type="subTitle"/>
          </p:nvPr>
        </p:nvSpPr>
        <p:spPr>
          <a:xfrm>
            <a:off x="54375" y="2710075"/>
            <a:ext cx="4055400" cy="174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400">
                <a:solidFill>
                  <a:schemeClr val="dk1"/>
                </a:solidFill>
              </a:rPr>
              <a:t>Twitter &amp; Google Maps Scraping</a:t>
            </a:r>
            <a:endParaRPr b="1"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NLP</a:t>
            </a:r>
            <a:endParaRPr b="1"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Geolocation</a:t>
            </a:r>
            <a:endParaRPr b="1"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Python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Tableau</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Excel</a:t>
            </a:r>
            <a:endParaRPr sz="1400">
              <a:solidFill>
                <a:schemeClr val="dk1"/>
              </a:solidFill>
            </a:endParaRPr>
          </a:p>
          <a:p>
            <a:pPr indent="0" lvl="0" marL="0" rtl="0" algn="l">
              <a:spcBef>
                <a:spcPts val="1600"/>
              </a:spcBef>
              <a:spcAft>
                <a:spcPts val="1600"/>
              </a:spcAft>
              <a:buNone/>
            </a:pPr>
            <a:r>
              <a:t/>
            </a:r>
            <a:endParaRPr sz="1200"/>
          </a:p>
        </p:txBody>
      </p:sp>
      <p:sp>
        <p:nvSpPr>
          <p:cNvPr id="283" name="Google Shape;283;p34"/>
          <p:cNvSpPr/>
          <p:nvPr/>
        </p:nvSpPr>
        <p:spPr>
          <a:xfrm>
            <a:off x="1962109" y="895589"/>
            <a:ext cx="1460400" cy="9024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txBox="1"/>
          <p:nvPr/>
        </p:nvSpPr>
        <p:spPr>
          <a:xfrm>
            <a:off x="1671660" y="928638"/>
            <a:ext cx="2041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Data Cleaning </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a:solidFill>
                  <a:schemeClr val="lt1"/>
                </a:solidFill>
                <a:latin typeface="Montserrat"/>
                <a:ea typeface="Montserrat"/>
                <a:cs typeface="Montserrat"/>
                <a:sym typeface="Montserrat"/>
              </a:rPr>
              <a:t>and </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a:solidFill>
                  <a:schemeClr val="lt1"/>
                </a:solidFill>
                <a:latin typeface="Montserrat"/>
                <a:ea typeface="Montserrat"/>
                <a:cs typeface="Montserrat"/>
                <a:sym typeface="Montserrat"/>
              </a:rPr>
              <a:t>Manipulation</a:t>
            </a:r>
            <a:endParaRPr b="1">
              <a:solidFill>
                <a:schemeClr val="lt1"/>
              </a:solidFill>
              <a:latin typeface="Montserrat"/>
              <a:ea typeface="Montserrat"/>
              <a:cs typeface="Montserrat"/>
              <a:sym typeface="Montserrat"/>
            </a:endParaRPr>
          </a:p>
        </p:txBody>
      </p:sp>
      <p:sp>
        <p:nvSpPr>
          <p:cNvPr id="285" name="Google Shape;285;p34"/>
          <p:cNvSpPr/>
          <p:nvPr/>
        </p:nvSpPr>
        <p:spPr>
          <a:xfrm>
            <a:off x="3781270" y="895589"/>
            <a:ext cx="1460400" cy="9024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txBox="1"/>
          <p:nvPr/>
        </p:nvSpPr>
        <p:spPr>
          <a:xfrm>
            <a:off x="3352348" y="851975"/>
            <a:ext cx="2318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Data Analysis :</a:t>
            </a: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300">
                <a:solidFill>
                  <a:schemeClr val="lt1"/>
                </a:solidFill>
                <a:latin typeface="Montserrat"/>
                <a:ea typeface="Montserrat"/>
                <a:cs typeface="Montserrat"/>
                <a:sym typeface="Montserrat"/>
              </a:rPr>
              <a:t>Economy</a:t>
            </a:r>
            <a:endParaRPr sz="13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300">
                <a:solidFill>
                  <a:schemeClr val="lt1"/>
                </a:solidFill>
                <a:latin typeface="Montserrat"/>
                <a:ea typeface="Montserrat"/>
                <a:cs typeface="Montserrat"/>
                <a:sym typeface="Montserrat"/>
              </a:rPr>
              <a:t>UMKM</a:t>
            </a:r>
            <a:endParaRPr sz="13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300">
                <a:solidFill>
                  <a:schemeClr val="lt1"/>
                </a:solidFill>
                <a:latin typeface="Montserrat"/>
                <a:ea typeface="Montserrat"/>
                <a:cs typeface="Montserrat"/>
                <a:sym typeface="Montserrat"/>
              </a:rPr>
              <a:t>Sentiment</a:t>
            </a:r>
            <a:endParaRPr sz="1300">
              <a:solidFill>
                <a:schemeClr val="lt1"/>
              </a:solidFill>
              <a:latin typeface="Montserrat"/>
              <a:ea typeface="Montserrat"/>
              <a:cs typeface="Montserrat"/>
              <a:sym typeface="Montserrat"/>
            </a:endParaRPr>
          </a:p>
        </p:txBody>
      </p:sp>
      <p:sp>
        <p:nvSpPr>
          <p:cNvPr id="287" name="Google Shape;287;p34"/>
          <p:cNvSpPr/>
          <p:nvPr/>
        </p:nvSpPr>
        <p:spPr>
          <a:xfrm>
            <a:off x="5597797" y="895589"/>
            <a:ext cx="1460400" cy="9024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txBox="1"/>
          <p:nvPr/>
        </p:nvSpPr>
        <p:spPr>
          <a:xfrm>
            <a:off x="5168875" y="928638"/>
            <a:ext cx="2318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Data </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a:solidFill>
                  <a:schemeClr val="lt1"/>
                </a:solidFill>
                <a:latin typeface="Montserrat"/>
                <a:ea typeface="Montserrat"/>
                <a:cs typeface="Montserrat"/>
                <a:sym typeface="Montserrat"/>
              </a:rPr>
              <a:t>Visualization</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a:solidFill>
                  <a:schemeClr val="lt1"/>
                </a:solidFill>
                <a:latin typeface="Montserrat"/>
                <a:ea typeface="Montserrat"/>
                <a:cs typeface="Montserrat"/>
                <a:sym typeface="Montserrat"/>
              </a:rPr>
              <a:t>(Dashboard)</a:t>
            </a:r>
            <a:endParaRPr b="1">
              <a:solidFill>
                <a:schemeClr val="lt1"/>
              </a:solidFill>
              <a:latin typeface="Montserrat"/>
              <a:ea typeface="Montserrat"/>
              <a:cs typeface="Montserrat"/>
              <a:sym typeface="Montserrat"/>
            </a:endParaRPr>
          </a:p>
        </p:txBody>
      </p:sp>
      <p:sp>
        <p:nvSpPr>
          <p:cNvPr id="289" name="Google Shape;289;p34"/>
          <p:cNvSpPr/>
          <p:nvPr/>
        </p:nvSpPr>
        <p:spPr>
          <a:xfrm>
            <a:off x="7405419" y="895576"/>
            <a:ext cx="1460400" cy="9024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txBox="1"/>
          <p:nvPr/>
        </p:nvSpPr>
        <p:spPr>
          <a:xfrm>
            <a:off x="6976496" y="1153168"/>
            <a:ext cx="231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Recommendation</a:t>
            </a:r>
            <a:endParaRPr b="1" sz="1200">
              <a:solidFill>
                <a:schemeClr val="lt1"/>
              </a:solidFill>
              <a:latin typeface="Montserrat"/>
              <a:ea typeface="Montserrat"/>
              <a:cs typeface="Montserrat"/>
              <a:sym typeface="Montserrat"/>
            </a:endParaRPr>
          </a:p>
        </p:txBody>
      </p:sp>
      <p:sp>
        <p:nvSpPr>
          <p:cNvPr id="291" name="Google Shape;291;p34"/>
          <p:cNvSpPr/>
          <p:nvPr/>
        </p:nvSpPr>
        <p:spPr>
          <a:xfrm>
            <a:off x="1679058" y="1243972"/>
            <a:ext cx="196500" cy="1956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3499920" y="1236099"/>
            <a:ext cx="196500" cy="1956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5317761" y="1236099"/>
            <a:ext cx="196500" cy="1956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7129823" y="1243972"/>
            <a:ext cx="196500" cy="1956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34"/>
          <p:cNvPicPr preferRelativeResize="0"/>
          <p:nvPr/>
        </p:nvPicPr>
        <p:blipFill>
          <a:blip r:embed="rId3">
            <a:alphaModFix/>
          </a:blip>
          <a:stretch>
            <a:fillRect/>
          </a:stretch>
        </p:blipFill>
        <p:spPr>
          <a:xfrm>
            <a:off x="3923250" y="2710075"/>
            <a:ext cx="902400" cy="902400"/>
          </a:xfrm>
          <a:prstGeom prst="rect">
            <a:avLst/>
          </a:prstGeom>
          <a:noFill/>
          <a:ln>
            <a:noFill/>
          </a:ln>
        </p:spPr>
      </p:pic>
      <p:pic>
        <p:nvPicPr>
          <p:cNvPr id="296" name="Google Shape;296;p34"/>
          <p:cNvPicPr preferRelativeResize="0"/>
          <p:nvPr/>
        </p:nvPicPr>
        <p:blipFill>
          <a:blip r:embed="rId4">
            <a:alphaModFix/>
          </a:blip>
          <a:stretch>
            <a:fillRect/>
          </a:stretch>
        </p:blipFill>
        <p:spPr>
          <a:xfrm>
            <a:off x="5597800" y="2710085"/>
            <a:ext cx="902400" cy="902377"/>
          </a:xfrm>
          <a:prstGeom prst="rect">
            <a:avLst/>
          </a:prstGeom>
          <a:noFill/>
          <a:ln>
            <a:noFill/>
          </a:ln>
        </p:spPr>
      </p:pic>
      <p:pic>
        <p:nvPicPr>
          <p:cNvPr id="297" name="Google Shape;297;p34"/>
          <p:cNvPicPr preferRelativeResize="0"/>
          <p:nvPr/>
        </p:nvPicPr>
        <p:blipFill>
          <a:blip r:embed="rId5">
            <a:alphaModFix/>
          </a:blip>
          <a:stretch>
            <a:fillRect/>
          </a:stretch>
        </p:blipFill>
        <p:spPr>
          <a:xfrm>
            <a:off x="2785550" y="3394374"/>
            <a:ext cx="831325" cy="831325"/>
          </a:xfrm>
          <a:prstGeom prst="rect">
            <a:avLst/>
          </a:prstGeom>
          <a:noFill/>
          <a:ln>
            <a:noFill/>
          </a:ln>
        </p:spPr>
      </p:pic>
      <p:pic>
        <p:nvPicPr>
          <p:cNvPr id="298" name="Google Shape;298;p34"/>
          <p:cNvPicPr preferRelativeResize="0"/>
          <p:nvPr/>
        </p:nvPicPr>
        <p:blipFill>
          <a:blip r:embed="rId6">
            <a:alphaModFix/>
          </a:blip>
          <a:stretch>
            <a:fillRect/>
          </a:stretch>
        </p:blipFill>
        <p:spPr>
          <a:xfrm>
            <a:off x="4954725" y="3708337"/>
            <a:ext cx="831325" cy="831304"/>
          </a:xfrm>
          <a:prstGeom prst="rect">
            <a:avLst/>
          </a:prstGeom>
          <a:noFill/>
          <a:ln>
            <a:noFill/>
          </a:ln>
        </p:spPr>
      </p:pic>
      <p:pic>
        <p:nvPicPr>
          <p:cNvPr id="299" name="Google Shape;299;p34"/>
          <p:cNvPicPr preferRelativeResize="0"/>
          <p:nvPr/>
        </p:nvPicPr>
        <p:blipFill>
          <a:blip r:embed="rId7">
            <a:alphaModFix/>
          </a:blip>
          <a:stretch>
            <a:fillRect/>
          </a:stretch>
        </p:blipFill>
        <p:spPr>
          <a:xfrm>
            <a:off x="7555650" y="2632688"/>
            <a:ext cx="902400" cy="902400"/>
          </a:xfrm>
          <a:prstGeom prst="rect">
            <a:avLst/>
          </a:prstGeom>
          <a:noFill/>
          <a:ln>
            <a:noFill/>
          </a:ln>
        </p:spPr>
      </p:pic>
      <p:pic>
        <p:nvPicPr>
          <p:cNvPr id="300" name="Google Shape;300;p34"/>
          <p:cNvPicPr preferRelativeResize="0"/>
          <p:nvPr/>
        </p:nvPicPr>
        <p:blipFill>
          <a:blip r:embed="rId8">
            <a:alphaModFix/>
          </a:blip>
          <a:stretch>
            <a:fillRect/>
          </a:stretch>
        </p:blipFill>
        <p:spPr>
          <a:xfrm>
            <a:off x="6655938" y="3708313"/>
            <a:ext cx="831325" cy="831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5426675" y="1627250"/>
            <a:ext cx="3071400" cy="13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Analisis Ekonomi </a:t>
            </a:r>
            <a:endParaRPr sz="4500"/>
          </a:p>
        </p:txBody>
      </p:sp>
      <p:pic>
        <p:nvPicPr>
          <p:cNvPr id="306" name="Google Shape;306;p35"/>
          <p:cNvPicPr preferRelativeResize="0"/>
          <p:nvPr/>
        </p:nvPicPr>
        <p:blipFill>
          <a:blip r:embed="rId3">
            <a:alphaModFix/>
          </a:blip>
          <a:stretch>
            <a:fillRect/>
          </a:stretch>
        </p:blipFill>
        <p:spPr>
          <a:xfrm>
            <a:off x="-4651900" y="-65600"/>
            <a:ext cx="9276723" cy="520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idx="2" type="subTitle"/>
          </p:nvPr>
        </p:nvSpPr>
        <p:spPr>
          <a:xfrm>
            <a:off x="130000" y="1515800"/>
            <a:ext cx="3837600" cy="526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Clr>
                <a:schemeClr val="dk1"/>
              </a:buClr>
              <a:buSzPts val="1100"/>
              <a:buFont typeface="Arial"/>
              <a:buNone/>
            </a:pPr>
            <a:r>
              <a:rPr lang="en" sz="1200">
                <a:latin typeface="Arial"/>
                <a:ea typeface="Arial"/>
                <a:cs typeface="Arial"/>
                <a:sym typeface="Arial"/>
              </a:rPr>
              <a:t>Digunakan pendekatan </a:t>
            </a:r>
            <a:r>
              <a:rPr b="1" lang="en" sz="1200">
                <a:latin typeface="Arial"/>
                <a:ea typeface="Arial"/>
                <a:cs typeface="Arial"/>
                <a:sym typeface="Arial"/>
              </a:rPr>
              <a:t>analisis Makroekonomi </a:t>
            </a:r>
            <a:r>
              <a:rPr lang="en" sz="1200">
                <a:latin typeface="Arial"/>
                <a:ea typeface="Arial"/>
                <a:cs typeface="Arial"/>
                <a:sym typeface="Arial"/>
              </a:rPr>
              <a:t>Dengan model ekonomi yang digunakan adalah :</a:t>
            </a:r>
            <a:endParaRPr sz="1200">
              <a:solidFill>
                <a:srgbClr val="212121"/>
              </a:solidFill>
              <a:highlight>
                <a:srgbClr val="FFFFFF"/>
              </a:highlight>
              <a:latin typeface="Arial"/>
              <a:ea typeface="Arial"/>
              <a:cs typeface="Arial"/>
              <a:sym typeface="Arial"/>
            </a:endParaRPr>
          </a:p>
        </p:txBody>
      </p:sp>
      <p:sp>
        <p:nvSpPr>
          <p:cNvPr id="312" name="Google Shape;312;p36"/>
          <p:cNvSpPr txBox="1"/>
          <p:nvPr>
            <p:ph type="title"/>
          </p:nvPr>
        </p:nvSpPr>
        <p:spPr>
          <a:xfrm>
            <a:off x="114525" y="76200"/>
            <a:ext cx="8786400" cy="11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Untuk mengetahui kondisi ekonomi Indonesia, digunakan pendekatan Makroekonomi yang dibandingkan dengan kasus COVID-19 </a:t>
            </a:r>
            <a:endParaRPr sz="2000"/>
          </a:p>
        </p:txBody>
      </p:sp>
      <p:sp>
        <p:nvSpPr>
          <p:cNvPr id="313" name="Google Shape;313;p36"/>
          <p:cNvSpPr txBox="1"/>
          <p:nvPr/>
        </p:nvSpPr>
        <p:spPr>
          <a:xfrm>
            <a:off x="96675" y="2717700"/>
            <a:ext cx="3837600" cy="14316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Char char="●"/>
            </a:pPr>
            <a:r>
              <a:rPr lang="en" sz="1200">
                <a:solidFill>
                  <a:schemeClr val="dk1"/>
                </a:solidFill>
              </a:rPr>
              <a:t>C	: tingkat konsumsi masyarakat, </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I 	: tingkat Investasi, </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G 	: pengeluaran pemerintah, </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X 	: ekspor, </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IM 	: impor, </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Y 	: </a:t>
            </a:r>
            <a:r>
              <a:rPr i="1" lang="en" sz="1200">
                <a:solidFill>
                  <a:schemeClr val="dk1"/>
                </a:solidFill>
              </a:rPr>
              <a:t>yields</a:t>
            </a:r>
            <a:r>
              <a:rPr lang="en" sz="1200">
                <a:solidFill>
                  <a:schemeClr val="dk1"/>
                </a:solidFill>
              </a:rPr>
              <a:t> </a:t>
            </a:r>
            <a:endParaRPr sz="1200">
              <a:latin typeface="Montserrat"/>
              <a:ea typeface="Montserrat"/>
              <a:cs typeface="Montserrat"/>
              <a:sym typeface="Montserrat"/>
            </a:endParaRPr>
          </a:p>
        </p:txBody>
      </p:sp>
      <p:sp>
        <p:nvSpPr>
          <p:cNvPr id="314" name="Google Shape;314;p36"/>
          <p:cNvSpPr txBox="1"/>
          <p:nvPr/>
        </p:nvSpPr>
        <p:spPr>
          <a:xfrm>
            <a:off x="583575" y="2119225"/>
            <a:ext cx="286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Clr>
                <a:schemeClr val="dk1"/>
              </a:buClr>
              <a:buSzPts val="1100"/>
              <a:buFont typeface="Arial"/>
              <a:buNone/>
            </a:pPr>
            <a:r>
              <a:rPr b="1" lang="en" sz="1200">
                <a:solidFill>
                  <a:schemeClr val="dk1"/>
                </a:solidFill>
                <a:latin typeface="Montserrat"/>
                <a:ea typeface="Montserrat"/>
                <a:cs typeface="Montserrat"/>
                <a:sym typeface="Montserrat"/>
              </a:rPr>
              <a:t>Y = C + I + G + X - IM </a:t>
            </a:r>
            <a:endParaRPr b="1" sz="1200">
              <a:latin typeface="Montserrat"/>
              <a:ea typeface="Montserrat"/>
              <a:cs typeface="Montserrat"/>
              <a:sym typeface="Montserrat"/>
            </a:endParaRPr>
          </a:p>
        </p:txBody>
      </p:sp>
      <p:sp>
        <p:nvSpPr>
          <p:cNvPr id="315" name="Google Shape;315;p36"/>
          <p:cNvSpPr txBox="1"/>
          <p:nvPr/>
        </p:nvSpPr>
        <p:spPr>
          <a:xfrm>
            <a:off x="145425" y="1118650"/>
            <a:ext cx="374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Pendekatan Analisis Makroekonomi</a:t>
            </a:r>
            <a:endParaRPr b="1" sz="1500"/>
          </a:p>
        </p:txBody>
      </p:sp>
      <p:sp>
        <p:nvSpPr>
          <p:cNvPr id="316" name="Google Shape;316;p36"/>
          <p:cNvSpPr/>
          <p:nvPr/>
        </p:nvSpPr>
        <p:spPr>
          <a:xfrm>
            <a:off x="244550" y="1469775"/>
            <a:ext cx="36411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txBox="1"/>
          <p:nvPr>
            <p:ph idx="2" type="subTitle"/>
          </p:nvPr>
        </p:nvSpPr>
        <p:spPr>
          <a:xfrm>
            <a:off x="4624025" y="1515800"/>
            <a:ext cx="3837600" cy="152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latin typeface="Arial"/>
                <a:ea typeface="Arial"/>
                <a:cs typeface="Arial"/>
                <a:sym typeface="Arial"/>
              </a:rPr>
              <a:t>Kasus Aktif COVID-19 bulanan digunakan sebagai pembanding selama pandemi :</a:t>
            </a:r>
            <a:endParaRPr sz="1200">
              <a:latin typeface="Arial"/>
              <a:ea typeface="Arial"/>
              <a:cs typeface="Arial"/>
              <a:sym typeface="Arial"/>
            </a:endParaRPr>
          </a:p>
          <a:p>
            <a:pPr indent="0" lvl="0" marL="0" rtl="0" algn="ctr">
              <a:spcBef>
                <a:spcPts val="1600"/>
              </a:spcBef>
              <a:spcAft>
                <a:spcPts val="1600"/>
              </a:spcAft>
              <a:buClr>
                <a:schemeClr val="dk1"/>
              </a:buClr>
              <a:buSzPts val="1100"/>
              <a:buFont typeface="Arial"/>
              <a:buNone/>
            </a:pPr>
            <a:r>
              <a:t/>
            </a:r>
            <a:endParaRPr sz="1200">
              <a:solidFill>
                <a:srgbClr val="212121"/>
              </a:solidFill>
              <a:highlight>
                <a:srgbClr val="FFFFFF"/>
              </a:highlight>
              <a:latin typeface="Arial"/>
              <a:ea typeface="Arial"/>
              <a:cs typeface="Arial"/>
              <a:sym typeface="Arial"/>
            </a:endParaRPr>
          </a:p>
        </p:txBody>
      </p:sp>
      <p:sp>
        <p:nvSpPr>
          <p:cNvPr id="318" name="Google Shape;318;p36"/>
          <p:cNvSpPr txBox="1"/>
          <p:nvPr/>
        </p:nvSpPr>
        <p:spPr>
          <a:xfrm>
            <a:off x="4700225" y="3858075"/>
            <a:ext cx="38376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1600"/>
              </a:spcAft>
              <a:buNone/>
            </a:pPr>
            <a:r>
              <a:t/>
            </a:r>
            <a:endParaRPr>
              <a:latin typeface="Montserrat"/>
              <a:ea typeface="Montserrat"/>
              <a:cs typeface="Montserrat"/>
              <a:sym typeface="Montserrat"/>
            </a:endParaRPr>
          </a:p>
        </p:txBody>
      </p:sp>
      <p:sp>
        <p:nvSpPr>
          <p:cNvPr id="319" name="Google Shape;319;p36"/>
          <p:cNvSpPr txBox="1"/>
          <p:nvPr/>
        </p:nvSpPr>
        <p:spPr>
          <a:xfrm>
            <a:off x="4639450" y="1118650"/>
            <a:ext cx="383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Kasus Aktif COVID-19 Bulanan</a:t>
            </a:r>
            <a:endParaRPr b="1" sz="1500"/>
          </a:p>
        </p:txBody>
      </p:sp>
      <p:sp>
        <p:nvSpPr>
          <p:cNvPr id="320" name="Google Shape;320;p36"/>
          <p:cNvSpPr/>
          <p:nvPr/>
        </p:nvSpPr>
        <p:spPr>
          <a:xfrm>
            <a:off x="4738575" y="1469775"/>
            <a:ext cx="3837600" cy="4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36" title="Points scored">
            <a:hlinkClick r:id="rId3"/>
          </p:cNvPr>
          <p:cNvPicPr preferRelativeResize="0"/>
          <p:nvPr/>
        </p:nvPicPr>
        <p:blipFill rotWithShape="1">
          <a:blip r:embed="rId4">
            <a:alphaModFix/>
          </a:blip>
          <a:srcRect b="0" l="0" r="0" t="11902"/>
          <a:stretch/>
        </p:blipFill>
        <p:spPr>
          <a:xfrm>
            <a:off x="4700225" y="2212726"/>
            <a:ext cx="3985500" cy="2171112"/>
          </a:xfrm>
          <a:prstGeom prst="rect">
            <a:avLst/>
          </a:prstGeom>
          <a:noFill/>
          <a:ln>
            <a:noFill/>
          </a:ln>
        </p:spPr>
      </p:pic>
      <p:sp>
        <p:nvSpPr>
          <p:cNvPr id="322" name="Google Shape;322;p36"/>
          <p:cNvSpPr/>
          <p:nvPr/>
        </p:nvSpPr>
        <p:spPr>
          <a:xfrm>
            <a:off x="0" y="4824700"/>
            <a:ext cx="9144000" cy="318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Latar Belakang</a:t>
            </a:r>
            <a:endParaRPr b="1">
              <a:solidFill>
                <a:schemeClr val="dk1"/>
              </a:solidFill>
              <a:latin typeface="Montserrat"/>
              <a:ea typeface="Montserrat"/>
              <a:cs typeface="Montserrat"/>
              <a:sym typeface="Montserrat"/>
            </a:endParaRPr>
          </a:p>
        </p:txBody>
      </p:sp>
      <p:sp>
        <p:nvSpPr>
          <p:cNvPr id="324" name="Google Shape;324;p36"/>
          <p:cNvSpPr/>
          <p:nvPr/>
        </p:nvSpPr>
        <p:spPr>
          <a:xfrm>
            <a:off x="2286000" y="4824700"/>
            <a:ext cx="2297700" cy="318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Ekonomi</a:t>
            </a:r>
            <a:endParaRPr b="1">
              <a:solidFill>
                <a:schemeClr val="lt1"/>
              </a:solidFill>
              <a:latin typeface="Montserrat"/>
              <a:ea typeface="Montserrat"/>
              <a:cs typeface="Montserrat"/>
              <a:sym typeface="Montserrat"/>
            </a:endParaRPr>
          </a:p>
        </p:txBody>
      </p:sp>
      <p:sp>
        <p:nvSpPr>
          <p:cNvPr id="325" name="Google Shape;325;p36"/>
          <p:cNvSpPr/>
          <p:nvPr/>
        </p:nvSpPr>
        <p:spPr>
          <a:xfrm>
            <a:off x="4583700" y="4824700"/>
            <a:ext cx="2274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UMKM</a:t>
            </a:r>
            <a:endParaRPr b="1">
              <a:latin typeface="Montserrat"/>
              <a:ea typeface="Montserrat"/>
              <a:cs typeface="Montserrat"/>
              <a:sym typeface="Montserrat"/>
            </a:endParaRPr>
          </a:p>
        </p:txBody>
      </p:sp>
      <p:sp>
        <p:nvSpPr>
          <p:cNvPr id="326" name="Google Shape;326;p36"/>
          <p:cNvSpPr/>
          <p:nvPr/>
        </p:nvSpPr>
        <p:spPr>
          <a:xfrm>
            <a:off x="6858000" y="4824700"/>
            <a:ext cx="22977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Rekomendasi</a:t>
            </a:r>
            <a:endParaRPr b="1">
              <a:latin typeface="Montserrat"/>
              <a:ea typeface="Montserrat"/>
              <a:cs typeface="Montserrat"/>
              <a:sym typeface="Montserrat"/>
            </a:endParaRPr>
          </a:p>
        </p:txBody>
      </p:sp>
      <p:sp>
        <p:nvSpPr>
          <p:cNvPr id="327" name="Google Shape;327;p36"/>
          <p:cNvSpPr txBox="1"/>
          <p:nvPr/>
        </p:nvSpPr>
        <p:spPr>
          <a:xfrm>
            <a:off x="6858000" y="4258275"/>
            <a:ext cx="192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ontserrat"/>
                <a:ea typeface="Montserrat"/>
                <a:cs typeface="Montserrat"/>
                <a:sym typeface="Montserrat"/>
              </a:rPr>
              <a:t>Source by : c</a:t>
            </a:r>
            <a:r>
              <a:rPr lang="en" sz="900">
                <a:solidFill>
                  <a:schemeClr val="dk1"/>
                </a:solidFill>
                <a:latin typeface="Montserrat"/>
                <a:ea typeface="Montserrat"/>
                <a:cs typeface="Montserrat"/>
                <a:sym typeface="Montserrat"/>
              </a:rPr>
              <a:t>ovid.jakarta.go.id</a:t>
            </a:r>
            <a:r>
              <a:rPr lang="en" sz="900">
                <a:latin typeface="Montserrat"/>
                <a:ea typeface="Montserrat"/>
                <a:cs typeface="Montserrat"/>
                <a:sym typeface="Montserrat"/>
              </a:rPr>
              <a:t>  </a:t>
            </a:r>
            <a:endParaRPr sz="9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